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7.jpg" ContentType="image/jpeg"/>
  <Override PartName="/ppt/media/image23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8" r:id="rId2"/>
  </p:sldMasterIdLst>
  <p:notesMasterIdLst>
    <p:notesMasterId r:id="rId37"/>
  </p:notesMasterIdLst>
  <p:sldIdLst>
    <p:sldId id="256" r:id="rId3"/>
    <p:sldId id="260" r:id="rId4"/>
    <p:sldId id="261" r:id="rId5"/>
    <p:sldId id="286" r:id="rId6"/>
    <p:sldId id="319" r:id="rId7"/>
    <p:sldId id="320" r:id="rId8"/>
    <p:sldId id="321" r:id="rId9"/>
    <p:sldId id="322" r:id="rId10"/>
    <p:sldId id="323" r:id="rId11"/>
    <p:sldId id="294" r:id="rId12"/>
    <p:sldId id="295" r:id="rId13"/>
    <p:sldId id="296" r:id="rId14"/>
    <p:sldId id="297" r:id="rId15"/>
    <p:sldId id="298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8" r:id="rId34"/>
    <p:sldId id="316" r:id="rId35"/>
    <p:sldId id="31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C5C67-41F3-4271-B804-2F1504038267}" type="datetimeFigureOut">
              <a:rPr lang="el-GR" smtClean="0"/>
              <a:t>19/9/2017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250F6-356B-4959-B9CA-76DCAF02B3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500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172B-35F3-4DC5-818C-0A2BA1CD956A}" type="datetimeFigureOut">
              <a:rPr lang="el-GR" smtClean="0"/>
              <a:t>19/9/2017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9FD8-A670-40FA-A8B8-6C3BC2051E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6700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172B-35F3-4DC5-818C-0A2BA1CD956A}" type="datetimeFigureOut">
              <a:rPr lang="el-GR" smtClean="0"/>
              <a:t>19/9/2017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9FD8-A670-40FA-A8B8-6C3BC2051E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144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172B-35F3-4DC5-818C-0A2BA1CD956A}" type="datetimeFigureOut">
              <a:rPr lang="el-GR" smtClean="0"/>
              <a:t>19/9/2017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9FD8-A670-40FA-A8B8-6C3BC2051E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002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68" b="0" i="0">
                <a:solidFill>
                  <a:srgbClr val="2E5497"/>
                </a:solidFill>
                <a:latin typeface="Calibri"/>
                <a:cs typeface="Calibri"/>
              </a:defRPr>
            </a:lvl1pPr>
          </a:lstStyle>
          <a:p>
            <a:pPr marL="10860"/>
            <a:r>
              <a:rPr lang="fr-FR" spc="-43"/>
              <a:t>A</a:t>
            </a:r>
            <a:r>
              <a:rPr lang="fr-FR" spc="-4"/>
              <a:t>t</a:t>
            </a:r>
            <a:r>
              <a:rPr lang="fr-FR" spc="-9"/>
              <a:t>h</a:t>
            </a:r>
            <a:r>
              <a:rPr lang="fr-FR" spc="-13"/>
              <a:t>e</a:t>
            </a:r>
            <a:r>
              <a:rPr lang="fr-FR" spc="-9"/>
              <a:t>ns</a:t>
            </a:r>
            <a:r>
              <a:rPr lang="fr-FR" spc="-38">
                <a:latin typeface="Times New Roman"/>
                <a:cs typeface="Times New Roman"/>
              </a:rPr>
              <a:t> </a:t>
            </a:r>
            <a:r>
              <a:rPr lang="fr-FR" spc="-13"/>
              <a:t>19/9/201</a:t>
            </a:r>
            <a:r>
              <a:rPr lang="fr-FR" spc="-9"/>
              <a:t>7</a:t>
            </a:r>
            <a:endParaRPr lang="fr-FR" spc="-9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496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1159" y="2968071"/>
            <a:ext cx="6121681" cy="368434"/>
          </a:xfrm>
        </p:spPr>
        <p:txBody>
          <a:bodyPr lIns="0" tIns="0" rIns="0" bIns="0"/>
          <a:lstStyle>
            <a:lvl1pPr>
              <a:defRPr sz="239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68" b="0" i="0">
                <a:solidFill>
                  <a:srgbClr val="2E5497"/>
                </a:solidFill>
                <a:latin typeface="Calibri"/>
                <a:cs typeface="Calibri"/>
              </a:defRPr>
            </a:lvl1pPr>
          </a:lstStyle>
          <a:p>
            <a:pPr marL="10860"/>
            <a:r>
              <a:rPr lang="fr-FR" spc="-43"/>
              <a:t>A</a:t>
            </a:r>
            <a:r>
              <a:rPr lang="fr-FR" spc="-4"/>
              <a:t>t</a:t>
            </a:r>
            <a:r>
              <a:rPr lang="fr-FR" spc="-9"/>
              <a:t>h</a:t>
            </a:r>
            <a:r>
              <a:rPr lang="fr-FR" spc="-13"/>
              <a:t>e</a:t>
            </a:r>
            <a:r>
              <a:rPr lang="fr-FR" spc="-9"/>
              <a:t>ns</a:t>
            </a:r>
            <a:r>
              <a:rPr lang="fr-FR" spc="-38">
                <a:latin typeface="Times New Roman"/>
                <a:cs typeface="Times New Roman"/>
              </a:rPr>
              <a:t> </a:t>
            </a:r>
            <a:r>
              <a:rPr lang="fr-FR" spc="-13"/>
              <a:t>19/9/201</a:t>
            </a:r>
            <a:r>
              <a:rPr lang="fr-FR" spc="-9"/>
              <a:t>7</a:t>
            </a:r>
            <a:endParaRPr lang="fr-FR" spc="-9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5023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1159" y="2968071"/>
            <a:ext cx="6121681" cy="368434"/>
          </a:xfrm>
        </p:spPr>
        <p:txBody>
          <a:bodyPr lIns="0" tIns="0" rIns="0" bIns="0"/>
          <a:lstStyle>
            <a:lvl1pPr>
              <a:defRPr sz="239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68" b="0" i="0">
                <a:solidFill>
                  <a:srgbClr val="2E5497"/>
                </a:solidFill>
                <a:latin typeface="Calibri"/>
                <a:cs typeface="Calibri"/>
              </a:defRPr>
            </a:lvl1pPr>
          </a:lstStyle>
          <a:p>
            <a:pPr marL="10860"/>
            <a:r>
              <a:rPr lang="fr-FR" spc="-43"/>
              <a:t>A</a:t>
            </a:r>
            <a:r>
              <a:rPr lang="fr-FR" spc="-4"/>
              <a:t>t</a:t>
            </a:r>
            <a:r>
              <a:rPr lang="fr-FR" spc="-9"/>
              <a:t>h</a:t>
            </a:r>
            <a:r>
              <a:rPr lang="fr-FR" spc="-13"/>
              <a:t>e</a:t>
            </a:r>
            <a:r>
              <a:rPr lang="fr-FR" spc="-9"/>
              <a:t>ns</a:t>
            </a:r>
            <a:r>
              <a:rPr lang="fr-FR" spc="-38">
                <a:latin typeface="Times New Roman"/>
                <a:cs typeface="Times New Roman"/>
              </a:rPr>
              <a:t> </a:t>
            </a:r>
            <a:r>
              <a:rPr lang="fr-FR" spc="-13"/>
              <a:t>19/9/201</a:t>
            </a:r>
            <a:r>
              <a:rPr lang="fr-FR" spc="-9"/>
              <a:t>7</a:t>
            </a:r>
            <a:endParaRPr lang="fr-FR" spc="-9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018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1159" y="2968071"/>
            <a:ext cx="6121681" cy="368434"/>
          </a:xfrm>
        </p:spPr>
        <p:txBody>
          <a:bodyPr lIns="0" tIns="0" rIns="0" bIns="0"/>
          <a:lstStyle>
            <a:lvl1pPr>
              <a:defRPr sz="239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68" b="0" i="0">
                <a:solidFill>
                  <a:srgbClr val="2E5497"/>
                </a:solidFill>
                <a:latin typeface="Calibri"/>
                <a:cs typeface="Calibri"/>
              </a:defRPr>
            </a:lvl1pPr>
          </a:lstStyle>
          <a:p>
            <a:pPr marL="10860"/>
            <a:r>
              <a:rPr lang="fr-FR" spc="-43"/>
              <a:t>A</a:t>
            </a:r>
            <a:r>
              <a:rPr lang="fr-FR" spc="-4"/>
              <a:t>t</a:t>
            </a:r>
            <a:r>
              <a:rPr lang="fr-FR" spc="-9"/>
              <a:t>h</a:t>
            </a:r>
            <a:r>
              <a:rPr lang="fr-FR" spc="-13"/>
              <a:t>e</a:t>
            </a:r>
            <a:r>
              <a:rPr lang="fr-FR" spc="-9"/>
              <a:t>ns</a:t>
            </a:r>
            <a:r>
              <a:rPr lang="fr-FR" spc="-38">
                <a:latin typeface="Times New Roman"/>
                <a:cs typeface="Times New Roman"/>
              </a:rPr>
              <a:t> </a:t>
            </a:r>
            <a:r>
              <a:rPr lang="fr-FR" spc="-13"/>
              <a:t>19/9/201</a:t>
            </a:r>
            <a:r>
              <a:rPr lang="fr-FR" spc="-9"/>
              <a:t>7</a:t>
            </a:r>
            <a:endParaRPr lang="fr-FR" spc="-9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975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68" b="0" i="0">
                <a:solidFill>
                  <a:srgbClr val="2E5497"/>
                </a:solidFill>
                <a:latin typeface="Calibri"/>
                <a:cs typeface="Calibri"/>
              </a:defRPr>
            </a:lvl1pPr>
          </a:lstStyle>
          <a:p>
            <a:pPr marL="10860"/>
            <a:r>
              <a:rPr lang="fr-FR" spc="-43"/>
              <a:t>A</a:t>
            </a:r>
            <a:r>
              <a:rPr lang="fr-FR" spc="-4"/>
              <a:t>t</a:t>
            </a:r>
            <a:r>
              <a:rPr lang="fr-FR" spc="-9"/>
              <a:t>h</a:t>
            </a:r>
            <a:r>
              <a:rPr lang="fr-FR" spc="-13"/>
              <a:t>e</a:t>
            </a:r>
            <a:r>
              <a:rPr lang="fr-FR" spc="-9"/>
              <a:t>ns</a:t>
            </a:r>
            <a:r>
              <a:rPr lang="fr-FR" spc="-38">
                <a:latin typeface="Times New Roman"/>
                <a:cs typeface="Times New Roman"/>
              </a:rPr>
              <a:t> </a:t>
            </a:r>
            <a:r>
              <a:rPr lang="fr-FR" spc="-13"/>
              <a:t>19/9/201</a:t>
            </a:r>
            <a:r>
              <a:rPr lang="fr-FR" spc="-9"/>
              <a:t>7</a:t>
            </a:r>
            <a:endParaRPr lang="fr-FR" spc="-9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16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172B-35F3-4DC5-818C-0A2BA1CD956A}" type="datetimeFigureOut">
              <a:rPr lang="el-GR" smtClean="0"/>
              <a:t>19/9/2017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9FD8-A670-40FA-A8B8-6C3BC2051E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321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172B-35F3-4DC5-818C-0A2BA1CD956A}" type="datetimeFigureOut">
              <a:rPr lang="el-GR" smtClean="0"/>
              <a:t>19/9/2017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9FD8-A670-40FA-A8B8-6C3BC2051E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4647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172B-35F3-4DC5-818C-0A2BA1CD956A}" type="datetimeFigureOut">
              <a:rPr lang="el-GR" smtClean="0"/>
              <a:t>19/9/2017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9FD8-A670-40FA-A8B8-6C3BC2051E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835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172B-35F3-4DC5-818C-0A2BA1CD956A}" type="datetimeFigureOut">
              <a:rPr lang="el-GR" smtClean="0"/>
              <a:t>19/9/2017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9FD8-A670-40FA-A8B8-6C3BC2051E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150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172B-35F3-4DC5-818C-0A2BA1CD956A}" type="datetimeFigureOut">
              <a:rPr lang="el-GR" smtClean="0"/>
              <a:t>19/9/2017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9FD8-A670-40FA-A8B8-6C3BC2051E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943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172B-35F3-4DC5-818C-0A2BA1CD956A}" type="datetimeFigureOut">
              <a:rPr lang="el-GR" smtClean="0"/>
              <a:t>19/9/2017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9FD8-A670-40FA-A8B8-6C3BC2051E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006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172B-35F3-4DC5-818C-0A2BA1CD956A}" type="datetimeFigureOut">
              <a:rPr lang="el-GR" smtClean="0"/>
              <a:t>19/9/2017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9FD8-A670-40FA-A8B8-6C3BC2051E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185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172B-35F3-4DC5-818C-0A2BA1CD956A}" type="datetimeFigureOut">
              <a:rPr lang="el-GR" smtClean="0"/>
              <a:t>19/9/2017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9FD8-A670-40FA-A8B8-6C3BC2051E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207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9172B-35F3-4DC5-818C-0A2BA1CD956A}" type="datetimeFigureOut">
              <a:rPr lang="el-GR" smtClean="0"/>
              <a:t>19/9/2017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39FD8-A670-40FA-A8B8-6C3BC2051E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687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61915" y="316736"/>
            <a:ext cx="7819094" cy="62240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7" name="bk object 17"/>
          <p:cNvSpPr/>
          <p:nvPr/>
        </p:nvSpPr>
        <p:spPr>
          <a:xfrm>
            <a:off x="1267894" y="814662"/>
            <a:ext cx="1201534" cy="3914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8" name="bk object 18"/>
          <p:cNvSpPr/>
          <p:nvPr/>
        </p:nvSpPr>
        <p:spPr>
          <a:xfrm>
            <a:off x="7142641" y="724757"/>
            <a:ext cx="719356" cy="5712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1159" y="2968071"/>
            <a:ext cx="612168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1" y="1577340"/>
            <a:ext cx="82295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752559" y="5973604"/>
            <a:ext cx="1297210" cy="2105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8" b="0" i="0">
                <a:solidFill>
                  <a:srgbClr val="2E5497"/>
                </a:solidFill>
                <a:latin typeface="Calibri"/>
                <a:cs typeface="Calibri"/>
              </a:defRPr>
            </a:lvl1pPr>
          </a:lstStyle>
          <a:p>
            <a:pPr marL="10860"/>
            <a:r>
              <a:rPr lang="fr-FR" spc="-43"/>
              <a:t>A</a:t>
            </a:r>
            <a:r>
              <a:rPr lang="fr-FR" spc="-4"/>
              <a:t>t</a:t>
            </a:r>
            <a:r>
              <a:rPr lang="fr-FR" spc="-9"/>
              <a:t>h</a:t>
            </a:r>
            <a:r>
              <a:rPr lang="fr-FR" spc="-13"/>
              <a:t>e</a:t>
            </a:r>
            <a:r>
              <a:rPr lang="fr-FR" spc="-9"/>
              <a:t>ns</a:t>
            </a:r>
            <a:r>
              <a:rPr lang="fr-FR" spc="-38">
                <a:latin typeface="Times New Roman"/>
                <a:cs typeface="Times New Roman"/>
              </a:rPr>
              <a:t> </a:t>
            </a:r>
            <a:r>
              <a:rPr lang="fr-FR" spc="-13"/>
              <a:t>19/9/201</a:t>
            </a:r>
            <a:r>
              <a:rPr lang="fr-FR" spc="-9"/>
              <a:t>7</a:t>
            </a:r>
            <a:endParaRPr lang="fr-FR" spc="-9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00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JPG"/><Relationship Id="rId4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tif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6.JP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ano&#10;&#10;Description generated with high confidence">
            <a:extLst>
              <a:ext uri="{FF2B5EF4-FFF2-40B4-BE49-F238E27FC236}">
                <a16:creationId xmlns:a16="http://schemas.microsoft.com/office/drawing/2014/main" id="{809E8623-9236-40FA-9915-5C0934E67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" y="8238"/>
            <a:ext cx="90719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636FCE-DECB-42AF-AB90-9E187F656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579" y="2649715"/>
            <a:ext cx="6771502" cy="61801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EE174F"/>
                </a:solidFill>
                <a:latin typeface="CFAstyStd-Bold"/>
              </a:rPr>
              <a:t>THE FRENCH MARINE, AVIATION &amp; TRANSPORT</a:t>
            </a:r>
            <a:br>
              <a:rPr lang="en-US" sz="2800" b="1" dirty="0">
                <a:solidFill>
                  <a:srgbClr val="EE174F"/>
                </a:solidFill>
                <a:latin typeface="CFAstyStd-Bold"/>
              </a:rPr>
            </a:br>
            <a:r>
              <a:rPr lang="en-US" sz="2800" b="1" dirty="0">
                <a:solidFill>
                  <a:srgbClr val="EE174F"/>
                </a:solidFill>
                <a:latin typeface="CFAstyStd-Bold"/>
              </a:rPr>
              <a:t>INSURANCE MARKET MEETS THE GREEK SHIPOWNERS</a:t>
            </a:r>
            <a:endParaRPr lang="el-GR" sz="2800" dirty="0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2367CA5-6CFE-494E-BD07-FEA5DEAAB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0" y="548325"/>
            <a:ext cx="2082893" cy="637923"/>
          </a:xfrm>
          <a:prstGeom prst="rect">
            <a:avLst/>
          </a:prstGeom>
        </p:spPr>
      </p:pic>
      <p:pic>
        <p:nvPicPr>
          <p:cNvPr id="7" name="Picture 6" descr="A picture containing headdress&#10;&#10;Description generated with high confidence">
            <a:extLst>
              <a:ext uri="{FF2B5EF4-FFF2-40B4-BE49-F238E27FC236}">
                <a16:creationId xmlns:a16="http://schemas.microsoft.com/office/drawing/2014/main" id="{6C81DC8D-BC54-4B79-8686-A0C323F40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78" y="409950"/>
            <a:ext cx="1237729" cy="92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B4AD1-69CA-441A-8808-2D33BB1AA4B9}"/>
              </a:ext>
            </a:extLst>
          </p:cNvPr>
          <p:cNvSpPr txBox="1"/>
          <p:nvPr/>
        </p:nvSpPr>
        <p:spPr>
          <a:xfrm>
            <a:off x="3756454" y="3296373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Athens 19/09/2017</a:t>
            </a:r>
            <a:endParaRPr lang="el-G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E763B0-903C-4EFA-BF3C-EDD351E2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20" y="5892726"/>
            <a:ext cx="3945930" cy="323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CA2DC3-F20C-4A3F-9AD7-1A6733B2A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3" y="4423517"/>
            <a:ext cx="7883611" cy="940030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C7DDC63-3DC0-46F5-90CF-885CCC31F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67" y="5363075"/>
            <a:ext cx="6254145" cy="5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12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4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5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1E636FCE-DECB-42AF-AB90-9E187F656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735" y="1440323"/>
            <a:ext cx="6147488" cy="61801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THE FRENCH MARINE, AVIATION &amp; TRANSPORT</a:t>
            </a:r>
            <a:br>
              <a:rPr lang="en-US" sz="1800" b="1" dirty="0">
                <a:solidFill>
                  <a:srgbClr val="EE174F"/>
                </a:solidFill>
                <a:latin typeface="CFAstyStd-Bold"/>
              </a:rPr>
            </a:br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INSURANCE MARKET MEETS THE GREEK SHIPOWNERS</a:t>
            </a:r>
            <a:endParaRPr lang="el-GR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951354" y="2948752"/>
            <a:ext cx="72402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THE FRENCH MARKET’S ASSETS</a:t>
            </a:r>
          </a:p>
          <a:p>
            <a:pPr algn="ctr"/>
            <a:endParaRPr lang="fr-FR" sz="2800" b="1" dirty="0"/>
          </a:p>
          <a:p>
            <a:pPr algn="ctr"/>
            <a:r>
              <a:rPr lang="fr-FR" b="1" dirty="0"/>
              <a:t>Henry ALLARD </a:t>
            </a:r>
          </a:p>
          <a:p>
            <a:pPr algn="ctr"/>
            <a:r>
              <a:rPr lang="fr-FR" i="1" dirty="0"/>
              <a:t>Vice Chairman of UCAMAT &amp; Chairman of </a:t>
            </a:r>
            <a:r>
              <a:rPr lang="fr-FR" i="1" dirty="0" err="1"/>
              <a:t>Filhet</a:t>
            </a:r>
            <a:r>
              <a:rPr lang="fr-FR" i="1" dirty="0"/>
              <a:t> Allard Maritime</a:t>
            </a:r>
          </a:p>
        </p:txBody>
      </p:sp>
    </p:spTree>
    <p:extLst>
      <p:ext uri="{BB962C8B-B14F-4D97-AF65-F5344CB8AC3E}">
        <p14:creationId xmlns:p14="http://schemas.microsoft.com/office/powerpoint/2010/main" val="394090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3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4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5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1003300" y="1252866"/>
            <a:ext cx="69966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A/ MARKET ASSESSMENT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Active </a:t>
            </a:r>
            <a:r>
              <a:rPr lang="fr-FR" dirty="0" err="1"/>
              <a:t>Underwriters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financial</a:t>
            </a:r>
            <a:r>
              <a:rPr lang="fr-FR" dirty="0"/>
              <a:t> </a:t>
            </a:r>
            <a:r>
              <a:rPr lang="fr-FR" dirty="0" err="1"/>
              <a:t>security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Underwriters</a:t>
            </a:r>
            <a:r>
              <a:rPr lang="fr-FR" dirty="0"/>
              <a:t> </a:t>
            </a:r>
            <a:r>
              <a:rPr lang="fr-FR" dirty="0" err="1"/>
              <a:t>speak</a:t>
            </a:r>
            <a:r>
              <a:rPr lang="fr-FR" dirty="0"/>
              <a:t> « </a:t>
            </a:r>
            <a:r>
              <a:rPr lang="fr-FR" dirty="0" err="1"/>
              <a:t>Shipowners</a:t>
            </a:r>
            <a:r>
              <a:rPr lang="fr-FR" dirty="0"/>
              <a:t>’ </a:t>
            </a:r>
            <a:r>
              <a:rPr lang="fr-FR" dirty="0" err="1"/>
              <a:t>language</a:t>
            </a:r>
            <a:r>
              <a:rPr lang="fr-FR" dirty="0"/>
              <a:t>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 </a:t>
            </a:r>
            <a:r>
              <a:rPr lang="fr-FR" dirty="0" err="1"/>
              <a:t>risk</a:t>
            </a:r>
            <a:r>
              <a:rPr lang="fr-FR" dirty="0"/>
              <a:t> </a:t>
            </a:r>
            <a:r>
              <a:rPr lang="fr-FR" dirty="0" err="1"/>
              <a:t>taking</a:t>
            </a:r>
            <a:r>
              <a:rPr lang="fr-FR" dirty="0"/>
              <a:t> </a:t>
            </a:r>
            <a:r>
              <a:rPr lang="fr-FR" dirty="0" err="1"/>
              <a:t>approach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Loss</a:t>
            </a:r>
            <a:r>
              <a:rPr lang="fr-FR" dirty="0"/>
              <a:t> </a:t>
            </a:r>
            <a:r>
              <a:rPr lang="fr-FR" dirty="0" err="1"/>
              <a:t>prevention</a:t>
            </a:r>
            <a:r>
              <a:rPr lang="fr-FR" dirty="0"/>
              <a:t> </a:t>
            </a:r>
            <a:r>
              <a:rPr lang="fr-FR" dirty="0" err="1"/>
              <a:t>minded</a:t>
            </a:r>
            <a:r>
              <a:rPr lang="fr-FR" dirty="0"/>
              <a:t> </a:t>
            </a:r>
            <a:r>
              <a:rPr lang="fr-FR" dirty="0" err="1"/>
              <a:t>insurers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Market</a:t>
            </a:r>
            <a:r>
              <a:rPr lang="fr-FR" dirty="0"/>
              <a:t> </a:t>
            </a:r>
            <a:r>
              <a:rPr lang="fr-FR" dirty="0" err="1"/>
              <a:t>solidarity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underwriting</a:t>
            </a:r>
            <a:r>
              <a:rPr lang="fr-FR" dirty="0"/>
              <a:t> </a:t>
            </a:r>
            <a:r>
              <a:rPr lang="fr-FR" dirty="0" err="1"/>
              <a:t>capacity</a:t>
            </a:r>
            <a:r>
              <a:rPr lang="fr-FR" dirty="0"/>
              <a:t> </a:t>
            </a:r>
            <a:r>
              <a:rPr lang="fr-FR" dirty="0" err="1"/>
              <a:t>avalilable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Sustainable</a:t>
            </a:r>
            <a:r>
              <a:rPr lang="fr-FR" dirty="0"/>
              <a:t> </a:t>
            </a:r>
            <a:r>
              <a:rPr lang="fr-FR" dirty="0" err="1"/>
              <a:t>market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7825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3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4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5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850900" y="1244600"/>
            <a:ext cx="7797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b="1" dirty="0"/>
              <a:t>B/ MARKET OUTLOOK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Are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coming</a:t>
            </a:r>
            <a:r>
              <a:rPr lang="fr-FR" dirty="0"/>
              <a:t> to an end of the soft </a:t>
            </a:r>
            <a:r>
              <a:rPr lang="fr-FR" dirty="0" err="1"/>
              <a:t>hull</a:t>
            </a:r>
            <a:r>
              <a:rPr lang="fr-FR" dirty="0"/>
              <a:t> </a:t>
            </a:r>
            <a:r>
              <a:rPr lang="fr-FR" dirty="0" err="1"/>
              <a:t>market</a:t>
            </a:r>
            <a:r>
              <a:rPr lang="fr-FR" dirty="0"/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Brexit</a:t>
            </a:r>
            <a:r>
              <a:rPr lang="fr-FR" dirty="0"/>
              <a:t> and the EU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C/ CONCLUSION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French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Claims </a:t>
            </a:r>
            <a:r>
              <a:rPr lang="fr-FR" dirty="0" err="1"/>
              <a:t>servicing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********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3325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4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5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1E636FCE-DECB-42AF-AB90-9E187F656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735" y="1440323"/>
            <a:ext cx="6147488" cy="61801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THE FRENCH MARINE, AVIATION &amp; TRANSPORT</a:t>
            </a:r>
            <a:br>
              <a:rPr lang="en-US" sz="1800" b="1" dirty="0">
                <a:solidFill>
                  <a:srgbClr val="EE174F"/>
                </a:solidFill>
                <a:latin typeface="CFAstyStd-Bold"/>
              </a:rPr>
            </a:br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INSURANCE MARKET MEETS THE GREEK SHIPOWNERS</a:t>
            </a:r>
            <a:endParaRPr lang="el-GR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951354" y="2948752"/>
            <a:ext cx="72402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NEW FRENCH HULL CLAUSES </a:t>
            </a:r>
          </a:p>
          <a:p>
            <a:pPr algn="ctr"/>
            <a:endParaRPr lang="fr-FR" sz="2800" b="1" dirty="0"/>
          </a:p>
          <a:p>
            <a:pPr algn="ctr"/>
            <a:r>
              <a:rPr lang="fr-FR" b="1" dirty="0"/>
              <a:t>Béatrice WITVOET</a:t>
            </a:r>
          </a:p>
          <a:p>
            <a:pPr algn="ctr"/>
            <a:r>
              <a:rPr lang="fr-FR" i="1" dirty="0"/>
              <a:t>Partner LBEW</a:t>
            </a:r>
          </a:p>
        </p:txBody>
      </p:sp>
    </p:spTree>
    <p:extLst>
      <p:ext uri="{BB962C8B-B14F-4D97-AF65-F5344CB8AC3E}">
        <p14:creationId xmlns:p14="http://schemas.microsoft.com/office/powerpoint/2010/main" val="747110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83128" y="-106878"/>
            <a:ext cx="9145042" cy="6858000"/>
            <a:chOff x="-1042" y="0"/>
            <a:chExt cx="9145042" cy="6858000"/>
          </a:xfrm>
        </p:grpSpPr>
        <p:pic>
          <p:nvPicPr>
            <p:cNvPr id="3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4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5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8" name="Titre 1"/>
          <p:cNvSpPr txBox="1">
            <a:spLocks/>
          </p:cNvSpPr>
          <p:nvPr/>
        </p:nvSpPr>
        <p:spPr>
          <a:xfrm>
            <a:off x="1036121" y="821938"/>
            <a:ext cx="6858000" cy="3338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1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FRENCH STANDARD HULL CLAUSES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2526357" y="1155824"/>
            <a:ext cx="4194959" cy="355420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arenBoth"/>
            </a:pPr>
            <a:r>
              <a:rPr lang="en-US" sz="7200" b="1" dirty="0">
                <a:ea typeface="Verdana" panose="020B0604030504040204" pitchFamily="34" charset="0"/>
                <a:cs typeface="Verdana" panose="020B0604030504040204" pitchFamily="34" charset="0"/>
              </a:rPr>
              <a:t>HULL MACHINERY CLAUSE</a:t>
            </a:r>
          </a:p>
          <a:p>
            <a:pPr marL="0" indent="0">
              <a:buNone/>
            </a:pPr>
            <a:r>
              <a:rPr lang="en-US" sz="7200" dirty="0">
                <a:ea typeface="Verdana" panose="020B0604030504040204" pitchFamily="34" charset="0"/>
                <a:cs typeface="Verdana" panose="020B0604030504040204" pitchFamily="34" charset="0"/>
              </a:rPr>
              <a:t>+ Additional Clauses :</a:t>
            </a:r>
          </a:p>
          <a:p>
            <a:pPr marL="342900" indent="-342900">
              <a:buClr>
                <a:srgbClr val="C00000"/>
              </a:buClr>
              <a:buFont typeface="Wingdings 3" panose="05040102010807070707" pitchFamily="18" charset="2"/>
              <a:buChar char=""/>
            </a:pPr>
            <a:r>
              <a:rPr lang="en-US" sz="7200" dirty="0">
                <a:ea typeface="Verdana" panose="020B0604030504040204" pitchFamily="34" charset="0"/>
                <a:cs typeface="Verdana" panose="020B0604030504040204" pitchFamily="34" charset="0"/>
              </a:rPr>
              <a:t>FPA unless </a:t>
            </a:r>
          </a:p>
          <a:p>
            <a:pPr marL="342900" indent="-342900">
              <a:buClr>
                <a:srgbClr val="C00000"/>
              </a:buClr>
              <a:buFont typeface="Wingdings 3" panose="05040102010807070707" pitchFamily="18" charset="2"/>
              <a:buChar char=""/>
            </a:pPr>
            <a:r>
              <a:rPr lang="en-US" sz="7200" dirty="0">
                <a:ea typeface="Verdana" panose="020B0604030504040204" pitchFamily="34" charset="0"/>
                <a:cs typeface="Verdana" panose="020B0604030504040204" pitchFamily="34" charset="0"/>
              </a:rPr>
              <a:t>FPA Absolutely</a:t>
            </a:r>
          </a:p>
          <a:p>
            <a:pPr marL="342900" indent="-342900">
              <a:buClr>
                <a:srgbClr val="C00000"/>
              </a:buClr>
              <a:buFont typeface="Wingdings 3" panose="05040102010807070707" pitchFamily="18" charset="2"/>
              <a:buChar char=""/>
            </a:pPr>
            <a:r>
              <a:rPr lang="en-US" sz="7200" dirty="0">
                <a:ea typeface="Verdana" panose="020B0604030504040204" pitchFamily="34" charset="0"/>
                <a:cs typeface="Verdana" panose="020B0604030504040204" pitchFamily="34" charset="0"/>
              </a:rPr>
              <a:t>Actual loss and construction total loss</a:t>
            </a:r>
          </a:p>
          <a:p>
            <a:pPr marL="342900" indent="-342900">
              <a:buClr>
                <a:srgbClr val="C00000"/>
              </a:buClr>
              <a:buFont typeface="Wingdings 3" panose="05040102010807070707" pitchFamily="18" charset="2"/>
              <a:buChar char=""/>
            </a:pPr>
            <a:r>
              <a:rPr lang="en-US" sz="7200" dirty="0">
                <a:ea typeface="Verdana" panose="020B0604030504040204" pitchFamily="34" charset="0"/>
                <a:cs typeface="Verdana" panose="020B0604030504040204" pitchFamily="34" charset="0"/>
              </a:rPr>
              <a:t>Wreck removal </a:t>
            </a:r>
          </a:p>
          <a:p>
            <a:pPr marL="342900" indent="-342900">
              <a:buClr>
                <a:srgbClr val="C00000"/>
              </a:buClr>
              <a:buFont typeface="Wingdings 3" panose="05040102010807070707" pitchFamily="18" charset="2"/>
              <a:buChar char=""/>
            </a:pPr>
            <a:r>
              <a:rPr lang="en-US" sz="7200" dirty="0">
                <a:ea typeface="Verdana" panose="020B0604030504040204" pitchFamily="34" charset="0"/>
                <a:cs typeface="Verdana" panose="020B0604030504040204" pitchFamily="34" charset="0"/>
              </a:rPr>
              <a:t>Contributory value </a:t>
            </a:r>
          </a:p>
          <a:p>
            <a:pPr marL="342900" indent="-342900">
              <a:buClr>
                <a:srgbClr val="C00000"/>
              </a:buClr>
              <a:buFont typeface="Wingdings 3" panose="05040102010807070707" pitchFamily="18" charset="2"/>
              <a:buChar char=""/>
            </a:pPr>
            <a:r>
              <a:rPr lang="en-US" sz="7200" dirty="0">
                <a:ea typeface="Verdana" panose="020B0604030504040204" pitchFamily="34" charset="0"/>
                <a:cs typeface="Verdana" panose="020B0604030504040204" pitchFamily="34" charset="0"/>
              </a:rPr>
              <a:t>Lay-up return </a:t>
            </a:r>
          </a:p>
          <a:p>
            <a:pPr marL="342900" indent="-342900">
              <a:buClr>
                <a:srgbClr val="C00000"/>
              </a:buClr>
              <a:buFont typeface="Wingdings 3" panose="05040102010807070707" pitchFamily="18" charset="2"/>
              <a:buChar char=""/>
            </a:pPr>
            <a:r>
              <a:rPr lang="en-US" sz="7200" dirty="0">
                <a:ea typeface="Verdana" panose="020B0604030504040204" pitchFamily="34" charset="0"/>
                <a:cs typeface="Verdana" panose="020B0604030504040204" pitchFamily="34" charset="0"/>
              </a:rPr>
              <a:t>Cyber attack exclusion </a:t>
            </a:r>
          </a:p>
          <a:p>
            <a:pPr marL="342900" indent="-342900">
              <a:buClr>
                <a:srgbClr val="C00000"/>
              </a:buClr>
              <a:buFont typeface="Wingdings 3" panose="05040102010807070707" pitchFamily="18" charset="2"/>
              <a:buChar char=""/>
            </a:pPr>
            <a:r>
              <a:rPr lang="en-US" sz="7200" dirty="0">
                <a:ea typeface="Verdana" panose="020B0604030504040204" pitchFamily="34" charset="0"/>
                <a:cs typeface="Verdana" panose="020B0604030504040204" pitchFamily="34" charset="0"/>
              </a:rPr>
              <a:t>Increased value and excess liability </a:t>
            </a:r>
          </a:p>
          <a:p>
            <a:pPr marL="342900" indent="-342900">
              <a:buClr>
                <a:srgbClr val="C00000"/>
              </a:buClr>
              <a:buFont typeface="Wingdings 3" panose="05040102010807070707" pitchFamily="18" charset="2"/>
              <a:buChar char=""/>
            </a:pPr>
            <a:r>
              <a:rPr lang="en-US" sz="7200" dirty="0">
                <a:ea typeface="Verdana" panose="020B0604030504040204" pitchFamily="34" charset="0"/>
                <a:cs typeface="Verdana" panose="020B0604030504040204" pitchFamily="34" charset="0"/>
              </a:rPr>
              <a:t>Freight interest clause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dirty="0"/>
          </a:p>
          <a:p>
            <a:pPr marL="257175" indent="-257175">
              <a:buFontTx/>
              <a:buChar char="-"/>
            </a:pPr>
            <a:endParaRPr lang="fr-FR" dirty="0"/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26851" y="4668632"/>
            <a:ext cx="4009795" cy="19497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ea typeface="Verdana" panose="020B0604030504040204" pitchFamily="34" charset="0"/>
                <a:cs typeface="Verdana" panose="020B0604030504040204" pitchFamily="34" charset="0"/>
              </a:rPr>
              <a:t>(2) WAR AND RELATED RISKS CLAUSE:</a:t>
            </a:r>
          </a:p>
          <a:p>
            <a:pPr algn="l"/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+ Additional Clauses :</a:t>
            </a:r>
          </a:p>
          <a:p>
            <a:pPr marL="257175" indent="-257175" algn="l">
              <a:buClr>
                <a:srgbClr val="C00000"/>
              </a:buClr>
              <a:buFont typeface="Wingdings 3" panose="05040102010807070707" pitchFamily="18" charset="2"/>
              <a:buChar char="´"/>
            </a:pPr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Increased value and excess liability</a:t>
            </a:r>
          </a:p>
          <a:p>
            <a:pPr marL="257175" indent="-257175" algn="l">
              <a:buClr>
                <a:srgbClr val="C00000"/>
              </a:buClr>
              <a:buFont typeface="Wingdings 3" panose="05040102010807070707" pitchFamily="18" charset="2"/>
              <a:buChar char="´"/>
            </a:pPr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Extension to third-party liabilities</a:t>
            </a:r>
          </a:p>
          <a:p>
            <a:pPr marL="257175" indent="-257175" algn="l">
              <a:buClr>
                <a:srgbClr val="C00000"/>
              </a:buClr>
              <a:buFont typeface="Wingdings 3" panose="05040102010807070707" pitchFamily="18" charset="2"/>
              <a:buChar char="´"/>
            </a:pPr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Freight interest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marL="257175" indent="-257175" algn="l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257175" indent="-257175">
              <a:buFontTx/>
              <a:buChar char="-"/>
            </a:pPr>
            <a:endParaRPr lang="fr-FR" sz="1800" dirty="0"/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5026114" y="4668632"/>
            <a:ext cx="3390405" cy="146118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ea typeface="Verdana" panose="020B0604030504040204" pitchFamily="34" charset="0"/>
                <a:cs typeface="Verdana" panose="020B0604030504040204" pitchFamily="34" charset="0"/>
              </a:rPr>
              <a:t>(3) LOSS OF INCOME CLAUSE:</a:t>
            </a:r>
          </a:p>
          <a:p>
            <a:pPr algn="l"/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+ Extension Clauses :</a:t>
            </a:r>
          </a:p>
          <a:p>
            <a:pPr marL="257175" indent="-257175" algn="l">
              <a:buClr>
                <a:srgbClr val="C00000"/>
              </a:buClr>
              <a:buFont typeface="Wingdings 3" panose="05040102010807070707" pitchFamily="18" charset="2"/>
              <a:buChar char="´"/>
            </a:pPr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Absence of physical damage</a:t>
            </a:r>
          </a:p>
          <a:p>
            <a:pPr marL="257175" indent="-257175" algn="l">
              <a:buClr>
                <a:srgbClr val="C00000"/>
              </a:buClr>
              <a:buFont typeface="Wingdings 3" panose="05040102010807070707" pitchFamily="18" charset="2"/>
              <a:buChar char="´"/>
            </a:pPr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War risks</a:t>
            </a:r>
          </a:p>
          <a:p>
            <a:pPr algn="l"/>
            <a:endParaRPr lang="en-US" sz="127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marL="257175" indent="-257175" algn="l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257175" indent="-257175">
              <a:buFontTx/>
              <a:buChar char="-"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643719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4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5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1E636FCE-DECB-42AF-AB90-9E187F656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735" y="1440323"/>
            <a:ext cx="6147488" cy="61801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THE FRENCH MARINE, AVIATION &amp; TRANSPORT</a:t>
            </a:r>
            <a:br>
              <a:rPr lang="en-US" sz="1800" b="1" dirty="0">
                <a:solidFill>
                  <a:srgbClr val="EE174F"/>
                </a:solidFill>
                <a:latin typeface="CFAstyStd-Bold"/>
              </a:rPr>
            </a:br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INSURANCE MARKET MEETS THE GREEK SHIPOWNERS</a:t>
            </a:r>
            <a:endParaRPr lang="el-GR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709492" y="2948752"/>
            <a:ext cx="78249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PARISMAT INITATIVE / </a:t>
            </a:r>
          </a:p>
          <a:p>
            <a:pPr algn="ctr"/>
            <a:r>
              <a:rPr lang="fr-FR" sz="2800" b="1" dirty="0"/>
              <a:t>FRENCH MARKET CLAIMS PHILOSOPHY AND PRACTICES</a:t>
            </a:r>
          </a:p>
          <a:p>
            <a:pPr algn="ctr"/>
            <a:r>
              <a:rPr lang="fr-FR" sz="2800" b="1" dirty="0"/>
              <a:t> </a:t>
            </a:r>
          </a:p>
          <a:p>
            <a:pPr algn="ctr"/>
            <a:endParaRPr lang="fr-FR" sz="2800" b="1" dirty="0"/>
          </a:p>
          <a:p>
            <a:pPr algn="ctr"/>
            <a:r>
              <a:rPr lang="fr-FR" b="1" dirty="0"/>
              <a:t>Régis BROUDIN </a:t>
            </a:r>
          </a:p>
          <a:p>
            <a:pPr algn="ctr"/>
            <a:r>
              <a:rPr lang="fr-FR" i="1" dirty="0" err="1"/>
              <a:t>Regional</a:t>
            </a:r>
            <a:r>
              <a:rPr lang="fr-FR" i="1" dirty="0"/>
              <a:t> Head of Marine Claims, Allianz Global Corporate &amp; Specialty SE </a:t>
            </a:r>
          </a:p>
        </p:txBody>
      </p:sp>
    </p:spTree>
    <p:extLst>
      <p:ext uri="{BB962C8B-B14F-4D97-AF65-F5344CB8AC3E}">
        <p14:creationId xmlns:p14="http://schemas.microsoft.com/office/powerpoint/2010/main" val="729606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3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4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5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825500" y="1422401"/>
            <a:ext cx="7366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CLAIMS PHILOSOPHY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Dedicated claims teams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Proactive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dialogue ship with the broker and the ship owners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Solutions oriented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957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3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4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5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927048" y="1095749"/>
            <a:ext cx="72909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r>
              <a:rPr lang="fr-FR" b="1" dirty="0"/>
              <a:t>CLAIMS TECHNICAL SKILLS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French University providing recognized maritime law degrees (Brest, Nantes, Marseille, Lille, Le Havre, Paris….)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Claims handlers with maritime law background, strong experience and know-how.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End to end claims handling including emergency management, repair solutions, loss adjustment, negotiation with third parties, recovery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Claims handling with the support of in-house Marine Engineers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Marine professionals network (lawyers, surveyors, salvors…)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8619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1042" y="0"/>
            <a:ext cx="9145042" cy="6858000"/>
            <a:chOff x="-1042" y="0"/>
            <a:chExt cx="9145042" cy="6858000"/>
          </a:xfrm>
        </p:grpSpPr>
        <p:pic>
          <p:nvPicPr>
            <p:cNvPr id="3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4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5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927048" y="1305341"/>
            <a:ext cx="72909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RESPONSIVENESS AND PROACTIVITY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Partnership with the broker and the ship owners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accompany ship owners at each steps of the claim to take decision and to find solutions (minimizing losses, negotiation of salvage/ towage contracts …).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24/7 Claims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Emergency management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Prompt delivery of Letter of Undertaking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Rapid settlement</a:t>
            </a:r>
          </a:p>
        </p:txBody>
      </p:sp>
    </p:spTree>
    <p:extLst>
      <p:ext uri="{BB962C8B-B14F-4D97-AF65-F5344CB8AC3E}">
        <p14:creationId xmlns:p14="http://schemas.microsoft.com/office/powerpoint/2010/main" val="2333708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1042" y="0"/>
            <a:ext cx="9145042" cy="6858000"/>
            <a:chOff x="-1042" y="0"/>
            <a:chExt cx="9145042" cy="6858000"/>
          </a:xfrm>
        </p:grpSpPr>
        <p:pic>
          <p:nvPicPr>
            <p:cNvPr id="3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4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5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926006" y="1443841"/>
            <a:ext cx="729094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COST CONTROL 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shared objective between insurers and brokers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in-house claims handling skills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- facilitate amicable negotiations </a:t>
            </a:r>
          </a:p>
          <a:p>
            <a:endParaRPr lang="en-US" dirty="0"/>
          </a:p>
          <a:p>
            <a:r>
              <a:rPr lang="en-US" dirty="0"/>
              <a:t>	- avoid protracted and expensive legal proceedings</a:t>
            </a:r>
          </a:p>
          <a:p>
            <a:endParaRPr lang="en-US" dirty="0"/>
          </a:p>
          <a:p>
            <a:r>
              <a:rPr lang="en-US" dirty="0"/>
              <a:t>	- reduce external costs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	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3338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ano&#10;&#10;Description generated with high confidence">
            <a:extLst>
              <a:ext uri="{FF2B5EF4-FFF2-40B4-BE49-F238E27FC236}">
                <a16:creationId xmlns:a16="http://schemas.microsoft.com/office/drawing/2014/main" id="{809E8623-9236-40FA-9915-5C0934E67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" y="0"/>
            <a:ext cx="90719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636FCE-DECB-42AF-AB90-9E187F656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422" y="1005832"/>
            <a:ext cx="6147488" cy="61801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THE FRENCH MARINE, AVIATION &amp; TRANSPORT</a:t>
            </a:r>
            <a:br>
              <a:rPr lang="en-US" sz="1800" b="1" dirty="0">
                <a:solidFill>
                  <a:srgbClr val="EE174F"/>
                </a:solidFill>
                <a:latin typeface="CFAstyStd-Bold"/>
              </a:rPr>
            </a:br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INSURANCE MARKET MEETS THE GREEK SHIPOWNERS</a:t>
            </a:r>
            <a:endParaRPr lang="el-GR" sz="1800" dirty="0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2367CA5-6CFE-494E-BD07-FEA5DEAAB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0" y="564802"/>
            <a:ext cx="1679432" cy="514356"/>
          </a:xfrm>
          <a:prstGeom prst="rect">
            <a:avLst/>
          </a:prstGeom>
        </p:spPr>
      </p:pic>
      <p:pic>
        <p:nvPicPr>
          <p:cNvPr id="7" name="Picture 6" descr="A picture containing headdress&#10;&#10;Description generated with high confidence">
            <a:extLst>
              <a:ext uri="{FF2B5EF4-FFF2-40B4-BE49-F238E27FC236}">
                <a16:creationId xmlns:a16="http://schemas.microsoft.com/office/drawing/2014/main" id="{6C81DC8D-BC54-4B79-8686-A0C323F40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84" y="418187"/>
            <a:ext cx="1040027" cy="7768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B4AD1-69CA-441A-8808-2D33BB1AA4B9}"/>
              </a:ext>
            </a:extLst>
          </p:cNvPr>
          <p:cNvSpPr txBox="1"/>
          <p:nvPr/>
        </p:nvSpPr>
        <p:spPr>
          <a:xfrm>
            <a:off x="7241064" y="6161902"/>
            <a:ext cx="1754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Athens 19/09/2017</a:t>
            </a:r>
            <a:endParaRPr lang="el-G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E1F26-0DD1-4BB8-A6EC-D4DD591A0EB3}"/>
              </a:ext>
            </a:extLst>
          </p:cNvPr>
          <p:cNvSpPr txBox="1"/>
          <p:nvPr/>
        </p:nvSpPr>
        <p:spPr>
          <a:xfrm>
            <a:off x="1326292" y="3031527"/>
            <a:ext cx="6567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/>
              <a:t>Cyrille DUPONT</a:t>
            </a:r>
          </a:p>
          <a:p>
            <a:pPr algn="ctr"/>
            <a:r>
              <a:rPr lang="fr-CA" sz="2000" b="1" i="1" dirty="0" err="1">
                <a:latin typeface="+mj-lt"/>
              </a:rPr>
              <a:t>President</a:t>
            </a:r>
            <a:r>
              <a:rPr lang="fr-CA" sz="2000" b="1" i="1" dirty="0">
                <a:latin typeface="+mj-lt"/>
              </a:rPr>
              <a:t> </a:t>
            </a:r>
            <a:endParaRPr lang="el-GR" sz="2000" b="1" i="1" dirty="0">
              <a:latin typeface="+mj-lt"/>
            </a:endParaRPr>
          </a:p>
          <a:p>
            <a:pPr algn="ctr"/>
            <a:r>
              <a:rPr lang="fr-CA" sz="2000" b="1" i="1" dirty="0">
                <a:latin typeface="+mj-lt"/>
              </a:rPr>
              <a:t>French-</a:t>
            </a:r>
            <a:r>
              <a:rPr lang="fr-CA" sz="2000" b="1" i="1" dirty="0" err="1">
                <a:latin typeface="+mj-lt"/>
              </a:rPr>
              <a:t>Hellenic</a:t>
            </a:r>
            <a:r>
              <a:rPr lang="fr-CA" sz="2000" b="1" i="1" dirty="0">
                <a:latin typeface="+mj-lt"/>
              </a:rPr>
              <a:t> </a:t>
            </a:r>
            <a:r>
              <a:rPr lang="fr-CA" sz="2000" b="1" i="1" dirty="0" err="1">
                <a:latin typeface="+mj-lt"/>
              </a:rPr>
              <a:t>Chamber</a:t>
            </a:r>
            <a:r>
              <a:rPr lang="fr-CA" sz="2000" b="1" i="1" dirty="0">
                <a:latin typeface="+mj-lt"/>
              </a:rPr>
              <a:t> of Commerce and </a:t>
            </a:r>
            <a:r>
              <a:rPr lang="fr-CA" sz="2000" b="1" i="1" dirty="0" err="1">
                <a:latin typeface="+mj-lt"/>
              </a:rPr>
              <a:t>Industry</a:t>
            </a:r>
            <a:endParaRPr lang="fr-CA" sz="20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6233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1042" y="0"/>
            <a:ext cx="9145042" cy="6858000"/>
            <a:chOff x="-1042" y="0"/>
            <a:chExt cx="9145042" cy="6858000"/>
          </a:xfrm>
        </p:grpSpPr>
        <p:pic>
          <p:nvPicPr>
            <p:cNvPr id="3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4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5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927048" y="1541838"/>
            <a:ext cx="72909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STRONG MARKET WITH DEDICATED TOOLS 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Financial strength of the insurance companies that secures the settlements of claims and the issuance of Letters of undertaking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Optiflux system : electronic exchange of datas. When a claim payment is validated by the French leader the coinsurers shares are automatically paid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CESAM International network of Average Agents and surveyors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504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1042" y="0"/>
            <a:ext cx="9145042" cy="6858000"/>
            <a:chOff x="-1042" y="0"/>
            <a:chExt cx="9145042" cy="6858000"/>
          </a:xfrm>
        </p:grpSpPr>
        <p:pic>
          <p:nvPicPr>
            <p:cNvPr id="3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4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5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914869" y="1541838"/>
            <a:ext cx="729094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THANK YOU FOR YOUR ATTENTION </a:t>
            </a:r>
            <a:r>
              <a:rPr lang="fr-FR" sz="2800" b="1" dirty="0"/>
              <a:t> </a:t>
            </a:r>
          </a:p>
          <a:p>
            <a:endParaRPr lang="fr-FR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5826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4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5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3" y="662551"/>
              <a:ext cx="2063188" cy="631888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2005" y="533100"/>
              <a:ext cx="1192509" cy="89079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chemeClr val="accent1">
                      <a:lumMod val="75000"/>
                    </a:schemeClr>
                  </a:solidFill>
                </a:rPr>
                <a:t>Athens</a:t>
              </a:r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 19/09/2017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1E636FCE-DECB-42AF-AB90-9E187F656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735" y="1568311"/>
            <a:ext cx="6147488" cy="61801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THE FRENCH MARINE, AVIATION &amp; TRANSPORT</a:t>
            </a:r>
            <a:br>
              <a:rPr lang="en-US" sz="1800" b="1" dirty="0">
                <a:solidFill>
                  <a:srgbClr val="EE174F"/>
                </a:solidFill>
                <a:latin typeface="CFAstyStd-Bold"/>
              </a:rPr>
            </a:br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INSURANCE MARKET MEETS THE GREEK SHIPOWNERS</a:t>
            </a:r>
            <a:endParaRPr lang="el-GR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951354" y="3183667"/>
            <a:ext cx="72402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CESAM – AN ADDED VALUE</a:t>
            </a:r>
          </a:p>
          <a:p>
            <a:pPr algn="ctr"/>
            <a:endParaRPr lang="fr-FR" sz="2800" b="1" dirty="0"/>
          </a:p>
          <a:p>
            <a:pPr algn="ctr"/>
            <a:r>
              <a:rPr lang="fr-FR" b="1" dirty="0"/>
              <a:t>Patrice GILBERT </a:t>
            </a:r>
          </a:p>
          <a:p>
            <a:pPr algn="ctr"/>
            <a:r>
              <a:rPr lang="fr-FR" i="1" dirty="0"/>
              <a:t>CEO of CESAM</a:t>
            </a:r>
          </a:p>
          <a:p>
            <a:pPr algn="ctr"/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500019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3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4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5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chemeClr val="accent1">
                      <a:lumMod val="75000"/>
                    </a:schemeClr>
                  </a:solidFill>
                </a:rPr>
                <a:t>Athens</a:t>
              </a:r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 19/09/2017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aphicFrame>
        <p:nvGraphicFramePr>
          <p:cNvPr id="11" name="Object 3"/>
          <p:cNvGraphicFramePr>
            <a:graphicFrameLocks noChangeAspect="1"/>
          </p:cNvGraphicFramePr>
          <p:nvPr>
            <p:extLst/>
          </p:nvPr>
        </p:nvGraphicFramePr>
        <p:xfrm>
          <a:off x="3431196" y="4969104"/>
          <a:ext cx="2282650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Photo Editor Photo" r:id="rId6" imgW="4667902" imgH="2790476" progId="MSPhotoEd.3">
                  <p:embed/>
                </p:oleObj>
              </mc:Choice>
              <mc:Fallback>
                <p:oleObj name="Photo Editor Photo" r:id="rId6" imgW="4667902" imgH="2790476" progId="MSPhotoEd.3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1196" y="4969104"/>
                        <a:ext cx="2282650" cy="136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ous-titre 4"/>
          <p:cNvSpPr txBox="1">
            <a:spLocks/>
          </p:cNvSpPr>
          <p:nvPr/>
        </p:nvSpPr>
        <p:spPr>
          <a:xfrm>
            <a:off x="566975" y="1290141"/>
            <a:ext cx="7854033" cy="53578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en-US" sz="1800" b="1" dirty="0">
                <a:cs typeface="Rod" panose="02030509050101010101" pitchFamily="49" charset="-79"/>
              </a:rPr>
              <a:t>CESAM is a structure of which Marine Insurers operating in France are members.</a:t>
            </a:r>
            <a:endParaRPr lang="fr-FR" sz="1800" b="1" dirty="0">
              <a:cs typeface="Rod" panose="02030509050101010101" pitchFamily="49" charset="-79"/>
            </a:endParaRPr>
          </a:p>
          <a:p>
            <a:pPr>
              <a:defRPr/>
            </a:pPr>
            <a:endParaRPr lang="en-US" sz="1800" b="1" dirty="0">
              <a:cs typeface="Rod" panose="02030509050101010101" pitchFamily="49" charset="-79"/>
            </a:endParaRPr>
          </a:p>
          <a:p>
            <a:pPr marL="0" indent="0">
              <a:buNone/>
              <a:defRPr/>
            </a:pPr>
            <a:r>
              <a:rPr lang="en-US" sz="1800" dirty="0">
                <a:cs typeface="Rod" panose="02030509050101010101" pitchFamily="49" charset="-79"/>
              </a:rPr>
              <a:t>Based in Paris, its missions are:</a:t>
            </a:r>
          </a:p>
          <a:p>
            <a:pPr marL="365125" indent="-365125" algn="just">
              <a:buFontTx/>
              <a:buAutoNum type="arabicPeriod"/>
              <a:defRPr/>
            </a:pPr>
            <a:r>
              <a:rPr lang="en-US" sz="1800" dirty="0">
                <a:latin typeface="+mj-lt"/>
                <a:cs typeface="Rod" panose="02030509050101010101" pitchFamily="49" charset="-79"/>
              </a:rPr>
              <a:t>Make available a worldwide network of Average agents for the members and their clients</a:t>
            </a:r>
          </a:p>
          <a:p>
            <a:pPr marL="365125" indent="-365125" algn="just">
              <a:buFontTx/>
              <a:buAutoNum type="arabicPeriod"/>
              <a:defRPr/>
            </a:pPr>
            <a:r>
              <a:rPr lang="en-US" sz="1800" dirty="0">
                <a:latin typeface="+mj-lt"/>
                <a:cs typeface="Rod" panose="02030509050101010101" pitchFamily="49" charset="-79"/>
              </a:rPr>
              <a:t>Provide advices and follow the claims in case of major event.</a:t>
            </a:r>
            <a:endParaRPr lang="fr-FR" sz="1800" dirty="0">
              <a:latin typeface="+mj-lt"/>
              <a:cs typeface="Rod" panose="02030509050101010101" pitchFamily="49" charset="-79"/>
            </a:endParaRPr>
          </a:p>
          <a:p>
            <a:pPr marL="365125" indent="-365125" algn="just">
              <a:buFontTx/>
              <a:buAutoNum type="arabicPeriod"/>
              <a:defRPr/>
            </a:pPr>
            <a:r>
              <a:rPr lang="en-US" sz="1800" dirty="0">
                <a:latin typeface="+mj-lt"/>
                <a:cs typeface="Rod" panose="02030509050101010101" pitchFamily="49" charset="-79"/>
              </a:rPr>
              <a:t>Organize the “</a:t>
            </a:r>
            <a:r>
              <a:rPr lang="en-US" sz="1800" dirty="0" err="1">
                <a:latin typeface="+mj-lt"/>
                <a:cs typeface="Rod" panose="02030509050101010101" pitchFamily="49" charset="-79"/>
              </a:rPr>
              <a:t>Rendez-vous</a:t>
            </a:r>
            <a:r>
              <a:rPr lang="en-US" sz="1800" dirty="0">
                <a:latin typeface="+mj-lt"/>
                <a:cs typeface="Rod" panose="02030509050101010101" pitchFamily="49" charset="-79"/>
              </a:rPr>
              <a:t> de </a:t>
            </a:r>
            <a:r>
              <a:rPr lang="en-US" sz="1800" dirty="0" err="1">
                <a:latin typeface="+mj-lt"/>
                <a:cs typeface="Rod" panose="02030509050101010101" pitchFamily="49" charset="-79"/>
              </a:rPr>
              <a:t>l’Assurance</a:t>
            </a:r>
            <a:r>
              <a:rPr lang="en-US" sz="1800" dirty="0">
                <a:latin typeface="+mj-lt"/>
                <a:cs typeface="Rod" panose="02030509050101010101" pitchFamily="49" charset="-79"/>
              </a:rPr>
              <a:t> transports” each year in Paris. The first time for this international event was on 28</a:t>
            </a:r>
            <a:r>
              <a:rPr lang="en-US" sz="1800" baseline="30000" dirty="0">
                <a:latin typeface="+mj-lt"/>
                <a:cs typeface="Rod" panose="02030509050101010101" pitchFamily="49" charset="-79"/>
              </a:rPr>
              <a:t>th</a:t>
            </a:r>
            <a:r>
              <a:rPr lang="en-US" sz="1800" dirty="0">
                <a:latin typeface="+mj-lt"/>
                <a:cs typeface="Rod" panose="02030509050101010101" pitchFamily="49" charset="-79"/>
              </a:rPr>
              <a:t>-29</a:t>
            </a:r>
            <a:r>
              <a:rPr lang="en-US" sz="1800" baseline="30000" dirty="0">
                <a:latin typeface="+mj-lt"/>
                <a:cs typeface="Rod" panose="02030509050101010101" pitchFamily="49" charset="-79"/>
              </a:rPr>
              <a:t>th</a:t>
            </a:r>
            <a:r>
              <a:rPr lang="en-US" sz="1800" dirty="0">
                <a:latin typeface="+mj-lt"/>
                <a:cs typeface="Rod" panose="02030509050101010101" pitchFamily="49" charset="-79"/>
              </a:rPr>
              <a:t> April 2009 on the theme of “</a:t>
            </a:r>
            <a:r>
              <a:rPr lang="en-US" sz="1800" dirty="0" err="1">
                <a:latin typeface="+mj-lt"/>
                <a:cs typeface="Rod" panose="02030509050101010101" pitchFamily="49" charset="-79"/>
              </a:rPr>
              <a:t>Giantism</a:t>
            </a:r>
            <a:r>
              <a:rPr lang="en-US" sz="1800" dirty="0">
                <a:latin typeface="+mj-lt"/>
                <a:cs typeface="Rod" panose="02030509050101010101" pitchFamily="49" charset="-79"/>
              </a:rPr>
              <a:t> </a:t>
            </a:r>
            <a:r>
              <a:rPr lang="en-US" sz="1800" dirty="0" err="1">
                <a:latin typeface="+mj-lt"/>
                <a:cs typeface="Rod" panose="02030509050101010101" pitchFamily="49" charset="-79"/>
              </a:rPr>
              <a:t>viz</a:t>
            </a:r>
            <a:r>
              <a:rPr lang="en-US" sz="1800" dirty="0">
                <a:latin typeface="+mj-lt"/>
                <a:cs typeface="Rod" panose="02030509050101010101" pitchFamily="49" charset="-79"/>
              </a:rPr>
              <a:t> insurance”.</a:t>
            </a:r>
            <a:endParaRPr lang="fr-FR" sz="1800" dirty="0">
              <a:latin typeface="+mj-lt"/>
              <a:cs typeface="Rod" panose="02030509050101010101" pitchFamily="49" charset="-79"/>
            </a:endParaRPr>
          </a:p>
          <a:p>
            <a:pPr marL="365125" indent="-365125" algn="just">
              <a:buFontTx/>
              <a:buAutoNum type="arabicPeriod"/>
              <a:defRPr/>
            </a:pPr>
            <a:r>
              <a:rPr lang="en-US" sz="1800" dirty="0">
                <a:latin typeface="+mj-lt"/>
                <a:cs typeface="Rod" panose="02030509050101010101" pitchFamily="49" charset="-79"/>
              </a:rPr>
              <a:t>Manage the financial flows in case of coinsurance. And, now, operate the </a:t>
            </a:r>
            <a:r>
              <a:rPr lang="en-US" sz="1800" dirty="0" err="1">
                <a:latin typeface="+mj-lt"/>
                <a:cs typeface="Rod" panose="02030509050101010101" pitchFamily="49" charset="-79"/>
              </a:rPr>
              <a:t>Optiflux</a:t>
            </a:r>
            <a:r>
              <a:rPr lang="en-US" sz="1800" dirty="0">
                <a:latin typeface="+mj-lt"/>
                <a:cs typeface="Rod" panose="02030509050101010101" pitchFamily="49" charset="-79"/>
              </a:rPr>
              <a:t>© system.</a:t>
            </a:r>
            <a:endParaRPr lang="fr-FR" sz="1800" dirty="0">
              <a:latin typeface="+mj-lt"/>
              <a:cs typeface="Rod" panose="02030509050101010101" pitchFamily="49" charset="-79"/>
            </a:endParaRPr>
          </a:p>
          <a:p>
            <a:pPr>
              <a:defRPr/>
            </a:pPr>
            <a:endParaRPr lang="fr-FR" sz="1800" b="1" dirty="0">
              <a:cs typeface="Rod" panose="02030509050101010101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8708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5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6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77939"/>
              <a:ext cx="842047" cy="629000"/>
            </a:xfrm>
            <a:prstGeom prst="rect">
              <a:avLst/>
            </a:prstGeom>
          </p:spPr>
        </p:pic>
      </p:grpSp>
      <p:pic>
        <p:nvPicPr>
          <p:cNvPr id="10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9" y="381148"/>
            <a:ext cx="8386991" cy="61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71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5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6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chemeClr val="accent1">
                      <a:lumMod val="75000"/>
                    </a:schemeClr>
                  </a:solidFill>
                </a:rPr>
                <a:t>Athens</a:t>
              </a:r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 19/09/2017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085742" y="2650410"/>
            <a:ext cx="697355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OPTIFLUX©</a:t>
            </a:r>
          </a:p>
          <a:p>
            <a:endParaRPr lang="fr-FR" sz="2800" b="1" dirty="0"/>
          </a:p>
          <a:p>
            <a:pPr algn="ctr">
              <a:spcBef>
                <a:spcPct val="0"/>
              </a:spcBef>
            </a:pPr>
            <a:r>
              <a:rPr lang="fr-FR" altLang="fr-FR" sz="2000" dirty="0"/>
              <a:t>A </a:t>
            </a:r>
            <a:r>
              <a:rPr lang="fr-FR" altLang="fr-FR" sz="2000" dirty="0" err="1"/>
              <a:t>secure</a:t>
            </a:r>
            <a:r>
              <a:rPr lang="fr-FR" altLang="fr-FR" sz="2000" dirty="0"/>
              <a:t> system for </a:t>
            </a:r>
            <a:r>
              <a:rPr lang="fr-FR" altLang="fr-FR" sz="2000" dirty="0" err="1"/>
              <a:t>electronic</a:t>
            </a:r>
            <a:r>
              <a:rPr lang="fr-FR" altLang="fr-FR" sz="2000" dirty="0"/>
              <a:t> data </a:t>
            </a:r>
          </a:p>
          <a:p>
            <a:pPr algn="ctr">
              <a:spcBef>
                <a:spcPct val="0"/>
              </a:spcBef>
            </a:pPr>
            <a:r>
              <a:rPr lang="fr-FR" altLang="fr-FR" sz="2000" dirty="0"/>
              <a:t> </a:t>
            </a:r>
            <a:r>
              <a:rPr lang="fr-FR" altLang="fr-FR" sz="2000" dirty="0" err="1"/>
              <a:t>transfer</a:t>
            </a:r>
            <a:r>
              <a:rPr lang="fr-FR" altLang="fr-FR" sz="2000" dirty="0"/>
              <a:t> in the French Marine </a:t>
            </a:r>
            <a:r>
              <a:rPr lang="fr-FR" altLang="fr-FR" sz="2000" dirty="0" err="1"/>
              <a:t>Insurance</a:t>
            </a:r>
            <a:r>
              <a:rPr lang="fr-FR" altLang="fr-FR" sz="2000" dirty="0"/>
              <a:t> </a:t>
            </a:r>
            <a:r>
              <a:rPr lang="fr-FR" altLang="fr-FR" sz="2000" dirty="0" err="1"/>
              <a:t>Market</a:t>
            </a:r>
            <a:endParaRPr lang="fr-FR" altLang="fr-FR" sz="2000" dirty="0"/>
          </a:p>
          <a:p>
            <a:r>
              <a:rPr lang="fr-F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182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a piano&#10;&#10;Description generated with high confidence">
            <a:extLst>
              <a:ext uri="{FF2B5EF4-FFF2-40B4-BE49-F238E27FC236}">
                <a16:creationId xmlns:a16="http://schemas.microsoft.com/office/drawing/2014/main" id="{809E8623-9236-40FA-9915-5C0934E67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042" cy="6858000"/>
          </a:xfrm>
          <a:prstGeom prst="rect">
            <a:avLst/>
          </a:prstGeom>
        </p:spPr>
      </p:pic>
      <p:graphicFrame>
        <p:nvGraphicFramePr>
          <p:cNvPr id="7" name="Object 3"/>
          <p:cNvGraphicFramePr>
            <a:graphicFrameLocks noChangeAspect="1"/>
          </p:cNvGraphicFramePr>
          <p:nvPr>
            <p:extLst/>
          </p:nvPr>
        </p:nvGraphicFramePr>
        <p:xfrm>
          <a:off x="2782919" y="2361130"/>
          <a:ext cx="3579204" cy="2135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Photo Editor Photo" r:id="rId4" imgW="4667902" imgH="2790476" progId="MSPhotoEd.3">
                  <p:embed/>
                </p:oleObj>
              </mc:Choice>
              <mc:Fallback>
                <p:oleObj name="Photo Editor Photo" r:id="rId4" imgW="4667902" imgH="2790476" progId="MSPhotoEd.3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919" y="2361130"/>
                        <a:ext cx="3579204" cy="21357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1398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9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10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55" y="687807"/>
              <a:ext cx="1924322" cy="589358"/>
            </a:xfrm>
            <a:prstGeom prst="rect">
              <a:avLst/>
            </a:prstGeom>
          </p:spPr>
        </p:pic>
        <p:pic>
          <p:nvPicPr>
            <p:cNvPr id="11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079" y="548326"/>
              <a:ext cx="1162428" cy="868321"/>
            </a:xfrm>
            <a:prstGeom prst="rect">
              <a:avLst/>
            </a:prstGeom>
          </p:spPr>
        </p:pic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chemeClr val="accent1">
                      <a:lumMod val="75000"/>
                    </a:schemeClr>
                  </a:solidFill>
                </a:rPr>
                <a:t>Athens</a:t>
              </a:r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 19/09/2017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636FCE-DECB-42AF-AB90-9E187F656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777" y="1596688"/>
            <a:ext cx="6147488" cy="618010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THE FRENCH MARINE, AVIATION &amp; TRANSPORT</a:t>
            </a:r>
            <a:br>
              <a:rPr lang="en-US" sz="1800" b="1" dirty="0">
                <a:solidFill>
                  <a:srgbClr val="EE174F"/>
                </a:solidFill>
                <a:latin typeface="CFAstyStd-Bold"/>
              </a:rPr>
            </a:br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INSURANCE MARKET MEETS THE GREEK SHIPOWNERS</a:t>
            </a:r>
            <a:endParaRPr lang="el-GR" sz="18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91F7CC-B86B-4483-A379-816357CBEA3F}"/>
              </a:ext>
            </a:extLst>
          </p:cNvPr>
          <p:cNvSpPr txBox="1"/>
          <p:nvPr/>
        </p:nvSpPr>
        <p:spPr>
          <a:xfrm>
            <a:off x="1962484" y="3280359"/>
            <a:ext cx="52200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THE PRESENTATION OF THE FRENCH MARITIME CLUSTER </a:t>
            </a:r>
          </a:p>
          <a:p>
            <a:pPr algn="ctr"/>
            <a:endParaRPr lang="fr-FR" sz="2000" b="1" dirty="0"/>
          </a:p>
          <a:p>
            <a:pPr algn="ctr"/>
            <a:r>
              <a:rPr lang="fr-FR" b="1" dirty="0"/>
              <a:t>Frédéric MONCANY DE SAINT-AIGNAN</a:t>
            </a:r>
          </a:p>
          <a:p>
            <a:pPr algn="ctr"/>
            <a:r>
              <a:rPr lang="fr-FR" i="1" dirty="0"/>
              <a:t>Chairman of the French Maritime Cluster</a:t>
            </a:r>
          </a:p>
        </p:txBody>
      </p:sp>
    </p:spTree>
    <p:extLst>
      <p:ext uri="{BB962C8B-B14F-4D97-AF65-F5344CB8AC3E}">
        <p14:creationId xmlns:p14="http://schemas.microsoft.com/office/powerpoint/2010/main" val="3274969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5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6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E099BB9-27C9-461E-A6BA-88C8ACD70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25"/>
            <a:ext cx="9144000" cy="59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67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5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6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87FE7B5-0760-4508-8C16-5DBD37967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78496"/>
            <a:ext cx="7010400" cy="51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44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ano&#10;&#10;Description generated with high confidence">
            <a:extLst>
              <a:ext uri="{FF2B5EF4-FFF2-40B4-BE49-F238E27FC236}">
                <a16:creationId xmlns:a16="http://schemas.microsoft.com/office/drawing/2014/main" id="{809E8623-9236-40FA-9915-5C0934E67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" y="0"/>
            <a:ext cx="90719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636FCE-DECB-42AF-AB90-9E187F656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422" y="1055259"/>
            <a:ext cx="6147488" cy="61801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THE FRENCH MARINE, AVIATION &amp; TRANSPORT</a:t>
            </a:r>
            <a:br>
              <a:rPr lang="en-US" sz="1800" b="1" dirty="0">
                <a:solidFill>
                  <a:srgbClr val="EE174F"/>
                </a:solidFill>
                <a:latin typeface="CFAstyStd-Bold"/>
              </a:rPr>
            </a:br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INSURANCE MARKET MEETS THE GREEK SHIPOWNERS</a:t>
            </a:r>
            <a:endParaRPr lang="el-GR" sz="1800" dirty="0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2367CA5-6CFE-494E-BD07-FEA5DEAAB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0" y="564802"/>
            <a:ext cx="1679432" cy="514356"/>
          </a:xfrm>
          <a:prstGeom prst="rect">
            <a:avLst/>
          </a:prstGeom>
        </p:spPr>
      </p:pic>
      <p:pic>
        <p:nvPicPr>
          <p:cNvPr id="7" name="Picture 6" descr="A picture containing headdress&#10;&#10;Description generated with high confidence">
            <a:extLst>
              <a:ext uri="{FF2B5EF4-FFF2-40B4-BE49-F238E27FC236}">
                <a16:creationId xmlns:a16="http://schemas.microsoft.com/office/drawing/2014/main" id="{6C81DC8D-BC54-4B79-8686-A0C323F40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84" y="418187"/>
            <a:ext cx="1040027" cy="7768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B4AD1-69CA-441A-8808-2D33BB1AA4B9}"/>
              </a:ext>
            </a:extLst>
          </p:cNvPr>
          <p:cNvSpPr txBox="1"/>
          <p:nvPr/>
        </p:nvSpPr>
        <p:spPr>
          <a:xfrm>
            <a:off x="7241064" y="6161902"/>
            <a:ext cx="1754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Athens 19/09/2017</a:t>
            </a:r>
            <a:endParaRPr lang="el-G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E1F26-0DD1-4BB8-A6EC-D4DD591A0EB3}"/>
              </a:ext>
            </a:extLst>
          </p:cNvPr>
          <p:cNvSpPr txBox="1"/>
          <p:nvPr/>
        </p:nvSpPr>
        <p:spPr>
          <a:xfrm>
            <a:off x="1326292" y="3031527"/>
            <a:ext cx="656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err="1"/>
              <a:t>Panagiotis</a:t>
            </a:r>
            <a:r>
              <a:rPr lang="fr-CA" sz="2800" b="1" dirty="0"/>
              <a:t> KOUROUMBLIS</a:t>
            </a:r>
          </a:p>
          <a:p>
            <a:pPr algn="ctr"/>
            <a:r>
              <a:rPr lang="fr-CA" sz="2000" b="1" i="1" dirty="0" err="1">
                <a:latin typeface="+mj-lt"/>
              </a:rPr>
              <a:t>Minister</a:t>
            </a:r>
            <a:r>
              <a:rPr lang="fr-CA" sz="2000" b="1" i="1" dirty="0">
                <a:latin typeface="+mj-lt"/>
              </a:rPr>
              <a:t> of Shipping and Island Policy</a:t>
            </a:r>
          </a:p>
        </p:txBody>
      </p:sp>
    </p:spTree>
    <p:extLst>
      <p:ext uri="{BB962C8B-B14F-4D97-AF65-F5344CB8AC3E}">
        <p14:creationId xmlns:p14="http://schemas.microsoft.com/office/powerpoint/2010/main" val="4257995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5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6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5932CAA-729F-4EA9-A83C-6717EB8FC9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982"/>
            <a:ext cx="9144000" cy="62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22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5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6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Athens 19/9/2017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D7B5A281-244B-4E82-8C51-4A035ED39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769" y="111354"/>
            <a:ext cx="6124575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933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ano&#10;&#10;Description generated with high confidence">
            <a:extLst>
              <a:ext uri="{FF2B5EF4-FFF2-40B4-BE49-F238E27FC236}">
                <a16:creationId xmlns:a16="http://schemas.microsoft.com/office/drawing/2014/main" id="{809E8623-9236-40FA-9915-5C0934E67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" y="0"/>
            <a:ext cx="90719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636FCE-DECB-42AF-AB90-9E187F656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579" y="2649715"/>
            <a:ext cx="6771502" cy="61801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EE174F"/>
                </a:solidFill>
                <a:latin typeface="CFAstyStd-Bold"/>
              </a:rPr>
              <a:t>THE FRENCH MARINE, AVIATION &amp; TRANSPORT</a:t>
            </a:r>
            <a:br>
              <a:rPr lang="en-US" sz="2800" b="1" dirty="0">
                <a:solidFill>
                  <a:srgbClr val="EE174F"/>
                </a:solidFill>
                <a:latin typeface="CFAstyStd-Bold"/>
              </a:rPr>
            </a:br>
            <a:r>
              <a:rPr lang="en-US" sz="2800" b="1" dirty="0">
                <a:solidFill>
                  <a:srgbClr val="EE174F"/>
                </a:solidFill>
                <a:latin typeface="CFAstyStd-Bold"/>
              </a:rPr>
              <a:t>INSURANCE MARKET MEETS THE GREEK SHIPOWNERS</a:t>
            </a:r>
            <a:endParaRPr lang="el-GR" sz="2800" dirty="0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2367CA5-6CFE-494E-BD07-FEA5DEAAB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0" y="548325"/>
            <a:ext cx="2082893" cy="637923"/>
          </a:xfrm>
          <a:prstGeom prst="rect">
            <a:avLst/>
          </a:prstGeom>
        </p:spPr>
      </p:pic>
      <p:pic>
        <p:nvPicPr>
          <p:cNvPr id="7" name="Picture 6" descr="A picture containing headdress&#10;&#10;Description generated with high confidence">
            <a:extLst>
              <a:ext uri="{FF2B5EF4-FFF2-40B4-BE49-F238E27FC236}">
                <a16:creationId xmlns:a16="http://schemas.microsoft.com/office/drawing/2014/main" id="{6C81DC8D-BC54-4B79-8686-A0C323F40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78" y="409950"/>
            <a:ext cx="1237729" cy="92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B4AD1-69CA-441A-8808-2D33BB1AA4B9}"/>
              </a:ext>
            </a:extLst>
          </p:cNvPr>
          <p:cNvSpPr txBox="1"/>
          <p:nvPr/>
        </p:nvSpPr>
        <p:spPr>
          <a:xfrm>
            <a:off x="3756454" y="3296373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Athens 19/09/2017</a:t>
            </a:r>
            <a:endParaRPr kumimoji="0" lang="el-GR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E763B0-903C-4EFA-BF3C-EDD351E2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20" y="5892726"/>
            <a:ext cx="3945930" cy="323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CA2DC3-F20C-4A3F-9AD7-1A6733B2A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3" y="4423517"/>
            <a:ext cx="7883611" cy="940030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C7DDC63-3DC0-46F5-90CF-885CCC31F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67" y="5363075"/>
            <a:ext cx="6254145" cy="5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89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5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6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3" y="662551"/>
              <a:ext cx="2063188" cy="631888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023" y="516476"/>
              <a:ext cx="1192509" cy="890791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1E636FCE-DECB-42AF-AB90-9E187F65640F}"/>
              </a:ext>
            </a:extLst>
          </p:cNvPr>
          <p:cNvSpPr txBox="1">
            <a:spLocks/>
          </p:cNvSpPr>
          <p:nvPr/>
        </p:nvSpPr>
        <p:spPr>
          <a:xfrm>
            <a:off x="1794832" y="1139452"/>
            <a:ext cx="6147488" cy="618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THE FRENCH MARINE, AVIATION &amp; TRANSPORT</a:t>
            </a:r>
            <a:br>
              <a:rPr lang="en-US" sz="1800" b="1" dirty="0">
                <a:solidFill>
                  <a:srgbClr val="EE174F"/>
                </a:solidFill>
                <a:latin typeface="CFAstyStd-Bold"/>
              </a:rPr>
            </a:br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INSURANCE MARKET MEETS THE GREEK SHIPOWNERS</a:t>
            </a:r>
            <a:endParaRPr lang="el-GR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951354" y="1925832"/>
            <a:ext cx="7240250" cy="4583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THE FRENCH MARKET FROM THW GREEK SHIPOWNERS’PERSPECTIVE: THEIR VIEWS AND EXPECTATIONS</a:t>
            </a:r>
          </a:p>
          <a:p>
            <a:pPr algn="ctr"/>
            <a:endParaRPr lang="fr-FR" sz="1100" b="1" dirty="0"/>
          </a:p>
          <a:p>
            <a:pPr algn="ctr"/>
            <a:r>
              <a:rPr lang="fr-FR" sz="1600" b="1" dirty="0"/>
              <a:t>Christos G. ANAGNOSTOU</a:t>
            </a:r>
          </a:p>
          <a:p>
            <a:pPr algn="ctr">
              <a:spcAft>
                <a:spcPts val="500"/>
              </a:spcAft>
            </a:pPr>
            <a:r>
              <a:rPr lang="fr-FR" sz="1600" i="1" dirty="0" err="1">
                <a:latin typeface="+mj-lt"/>
              </a:rPr>
              <a:t>Director</a:t>
            </a:r>
            <a:r>
              <a:rPr lang="fr-FR" sz="1600" i="1" dirty="0">
                <a:latin typeface="+mj-lt"/>
              </a:rPr>
              <a:t>, </a:t>
            </a:r>
            <a:r>
              <a:rPr lang="fr-FR" sz="1600" i="1" dirty="0" err="1">
                <a:latin typeface="+mj-lt"/>
              </a:rPr>
              <a:t>Starbulk</a:t>
            </a:r>
            <a:r>
              <a:rPr lang="fr-FR" sz="1600" i="1" dirty="0">
                <a:latin typeface="+mj-lt"/>
              </a:rPr>
              <a:t> Management Inc.</a:t>
            </a:r>
            <a:endParaRPr lang="fr-FR" sz="1600" i="1" dirty="0"/>
          </a:p>
          <a:p>
            <a:pPr algn="ctr"/>
            <a:r>
              <a:rPr lang="fr-FR" sz="1600" b="1" dirty="0"/>
              <a:t>Nicolas FRANGISTAS</a:t>
            </a:r>
          </a:p>
          <a:p>
            <a:pPr algn="ctr">
              <a:spcAft>
                <a:spcPts val="500"/>
              </a:spcAft>
            </a:pPr>
            <a:r>
              <a:rPr lang="fr-FR" sz="1600" i="1" dirty="0">
                <a:latin typeface="+mj-lt"/>
              </a:rPr>
              <a:t>CEO, Franco </a:t>
            </a:r>
            <a:r>
              <a:rPr lang="fr-FR" sz="1600" i="1" dirty="0" err="1">
                <a:latin typeface="+mj-lt"/>
              </a:rPr>
              <a:t>Compania</a:t>
            </a:r>
            <a:r>
              <a:rPr lang="fr-FR" sz="1600" i="1" dirty="0">
                <a:latin typeface="+mj-lt"/>
              </a:rPr>
              <a:t> </a:t>
            </a:r>
            <a:r>
              <a:rPr lang="fr-FR" sz="1600" i="1" dirty="0" err="1">
                <a:latin typeface="+mj-lt"/>
              </a:rPr>
              <a:t>Naviera</a:t>
            </a:r>
            <a:r>
              <a:rPr lang="fr-FR" sz="1600" i="1" dirty="0">
                <a:latin typeface="+mj-lt"/>
              </a:rPr>
              <a:t> S.A.</a:t>
            </a:r>
          </a:p>
          <a:p>
            <a:pPr algn="ctr"/>
            <a:r>
              <a:rPr lang="fr-FR" sz="1600" b="1" dirty="0"/>
              <a:t>George PAPADOPOULOS</a:t>
            </a:r>
          </a:p>
          <a:p>
            <a:pPr algn="ctr">
              <a:spcAft>
                <a:spcPts val="500"/>
              </a:spcAft>
            </a:pPr>
            <a:r>
              <a:rPr lang="fr-FR" sz="1600" i="1" dirty="0">
                <a:latin typeface="+mj-lt"/>
              </a:rPr>
              <a:t>General Manager, Safe </a:t>
            </a:r>
            <a:r>
              <a:rPr lang="fr-FR" sz="1600" i="1" dirty="0" err="1">
                <a:latin typeface="+mj-lt"/>
              </a:rPr>
              <a:t>Bulkers</a:t>
            </a:r>
            <a:r>
              <a:rPr lang="fr-FR" sz="1600" i="1" dirty="0">
                <a:latin typeface="+mj-lt"/>
              </a:rPr>
              <a:t> Management LTD</a:t>
            </a:r>
          </a:p>
          <a:p>
            <a:pPr algn="ctr"/>
            <a:r>
              <a:rPr lang="fr-FR" sz="1600" b="1" dirty="0"/>
              <a:t>Xavier RATABOU </a:t>
            </a:r>
          </a:p>
          <a:p>
            <a:pPr algn="ctr">
              <a:spcAft>
                <a:spcPts val="500"/>
              </a:spcAft>
            </a:pPr>
            <a:r>
              <a:rPr lang="fr-FR" sz="1600" i="1" dirty="0" err="1">
                <a:latin typeface="+mj-lt"/>
              </a:rPr>
              <a:t>Director</a:t>
            </a:r>
            <a:r>
              <a:rPr lang="fr-FR" sz="1600" i="1" dirty="0">
                <a:latin typeface="+mj-lt"/>
              </a:rPr>
              <a:t>, </a:t>
            </a:r>
            <a:r>
              <a:rPr lang="fr-FR" sz="1600" i="1" dirty="0" err="1">
                <a:latin typeface="+mj-lt"/>
              </a:rPr>
              <a:t>Filhet</a:t>
            </a:r>
            <a:r>
              <a:rPr lang="fr-FR" sz="1600" i="1" dirty="0">
                <a:latin typeface="+mj-lt"/>
              </a:rPr>
              <a:t> Allard Maritime</a:t>
            </a:r>
          </a:p>
          <a:p>
            <a:pPr algn="ctr"/>
            <a:r>
              <a:rPr lang="fr-FR" sz="1600" b="1" dirty="0"/>
              <a:t>Mireille TIREL</a:t>
            </a:r>
          </a:p>
          <a:p>
            <a:pPr algn="ctr">
              <a:spcAft>
                <a:spcPts val="500"/>
              </a:spcAft>
            </a:pPr>
            <a:r>
              <a:rPr lang="fr-FR" sz="1600" i="1" dirty="0" err="1">
                <a:latin typeface="+mj-lt"/>
              </a:rPr>
              <a:t>Director</a:t>
            </a:r>
            <a:r>
              <a:rPr lang="fr-FR" sz="1600" i="1" dirty="0">
                <a:latin typeface="+mj-lt"/>
              </a:rPr>
              <a:t>, GROUPE EYSSAUTIER – Paris</a:t>
            </a:r>
          </a:p>
          <a:p>
            <a:pPr algn="ctr"/>
            <a:r>
              <a:rPr lang="fr-FR" sz="1600" b="1" dirty="0"/>
              <a:t>Nikos VERNIKOS</a:t>
            </a:r>
          </a:p>
          <a:p>
            <a:pPr algn="ctr"/>
            <a:r>
              <a:rPr lang="fr-FR" sz="1600" i="1" dirty="0">
                <a:latin typeface="+mj-lt"/>
              </a:rPr>
              <a:t>Pr</a:t>
            </a:r>
            <a:r>
              <a:rPr lang="fr-CA" sz="1600" i="1" dirty="0" err="1">
                <a:latin typeface="+mj-lt"/>
              </a:rPr>
              <a:t>ésident</a:t>
            </a:r>
            <a:r>
              <a:rPr lang="fr-CA" sz="1600" i="1" dirty="0">
                <a:latin typeface="+mj-lt"/>
              </a:rPr>
              <a:t>, International </a:t>
            </a:r>
            <a:r>
              <a:rPr lang="fr-CA" sz="1600" i="1" dirty="0" err="1">
                <a:latin typeface="+mj-lt"/>
              </a:rPr>
              <a:t>Chamber</a:t>
            </a:r>
            <a:r>
              <a:rPr lang="fr-CA" sz="1600" i="1" dirty="0">
                <a:latin typeface="+mj-lt"/>
              </a:rPr>
              <a:t> of Commerce</a:t>
            </a:r>
          </a:p>
          <a:p>
            <a:pPr algn="ctr"/>
            <a:endParaRPr lang="fr-CA" sz="1400" i="1" dirty="0">
              <a:latin typeface="+mj-lt"/>
            </a:endParaRPr>
          </a:p>
          <a:p>
            <a:pPr algn="r"/>
            <a:r>
              <a:rPr lang="fr-CA" sz="1400" b="1" dirty="0" err="1"/>
              <a:t>Moderator</a:t>
            </a:r>
            <a:r>
              <a:rPr lang="fr-CA" sz="1400" i="1" dirty="0"/>
              <a:t>: </a:t>
            </a:r>
            <a:r>
              <a:rPr lang="fr-CA" sz="1400" b="1" i="1" dirty="0"/>
              <a:t>Yannis PERLEPES, </a:t>
            </a:r>
            <a:r>
              <a:rPr lang="fr-CA" sz="1400" b="1" i="1" dirty="0" err="1"/>
              <a:t>Naftemporiki</a:t>
            </a:r>
            <a:endParaRPr lang="fr-FR" sz="1400" b="1" i="1" dirty="0"/>
          </a:p>
        </p:txBody>
      </p:sp>
    </p:spTree>
    <p:extLst>
      <p:ext uri="{BB962C8B-B14F-4D97-AF65-F5344CB8AC3E}">
        <p14:creationId xmlns:p14="http://schemas.microsoft.com/office/powerpoint/2010/main" val="2488377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ano&#10;&#10;Description generated with high confidence">
            <a:extLst>
              <a:ext uri="{FF2B5EF4-FFF2-40B4-BE49-F238E27FC236}">
                <a16:creationId xmlns:a16="http://schemas.microsoft.com/office/drawing/2014/main" id="{809E8623-9236-40FA-9915-5C0934E67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" y="0"/>
            <a:ext cx="90719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636FCE-DECB-42AF-AB90-9E187F656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579" y="2649715"/>
            <a:ext cx="6771502" cy="61801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EE174F"/>
                </a:solidFill>
                <a:latin typeface="CFAstyStd-Bold"/>
              </a:rPr>
              <a:t>THE FRENCH MARINE, AVIATION &amp; TRANSPORT</a:t>
            </a:r>
            <a:br>
              <a:rPr lang="en-US" sz="2800" b="1" dirty="0">
                <a:solidFill>
                  <a:srgbClr val="EE174F"/>
                </a:solidFill>
                <a:latin typeface="CFAstyStd-Bold"/>
              </a:rPr>
            </a:br>
            <a:r>
              <a:rPr lang="en-US" sz="2800" b="1" dirty="0">
                <a:solidFill>
                  <a:srgbClr val="EE174F"/>
                </a:solidFill>
                <a:latin typeface="CFAstyStd-Bold"/>
              </a:rPr>
              <a:t>INSURANCE MARKET MEETS THE GREEK SHIPOWNERS</a:t>
            </a:r>
            <a:endParaRPr lang="el-GR" sz="2800" dirty="0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2367CA5-6CFE-494E-BD07-FEA5DEAAB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0" y="548325"/>
            <a:ext cx="2082893" cy="637923"/>
          </a:xfrm>
          <a:prstGeom prst="rect">
            <a:avLst/>
          </a:prstGeom>
        </p:spPr>
      </p:pic>
      <p:pic>
        <p:nvPicPr>
          <p:cNvPr id="7" name="Picture 6" descr="A picture containing headdress&#10;&#10;Description generated with high confidence">
            <a:extLst>
              <a:ext uri="{FF2B5EF4-FFF2-40B4-BE49-F238E27FC236}">
                <a16:creationId xmlns:a16="http://schemas.microsoft.com/office/drawing/2014/main" id="{6C81DC8D-BC54-4B79-8686-A0C323F40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78" y="409950"/>
            <a:ext cx="1237729" cy="92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B4AD1-69CA-441A-8808-2D33BB1AA4B9}"/>
              </a:ext>
            </a:extLst>
          </p:cNvPr>
          <p:cNvSpPr txBox="1"/>
          <p:nvPr/>
        </p:nvSpPr>
        <p:spPr>
          <a:xfrm>
            <a:off x="3756454" y="3296373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Athens 19/09/2017</a:t>
            </a:r>
            <a:endParaRPr kumimoji="0" lang="el-GR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E763B0-903C-4EFA-BF3C-EDD351E2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20" y="5892726"/>
            <a:ext cx="3945930" cy="323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CA2DC3-F20C-4A3F-9AD7-1A6733B2A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3" y="4423517"/>
            <a:ext cx="7883611" cy="940030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C7DDC63-3DC0-46F5-90CF-885CCC31F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67" y="5363075"/>
            <a:ext cx="6254145" cy="5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61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5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6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3" y="662551"/>
              <a:ext cx="2063188" cy="631888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2005" y="533100"/>
              <a:ext cx="1192509" cy="890791"/>
            </a:xfrm>
            <a:prstGeom prst="rect">
              <a:avLst/>
            </a:prstGeom>
          </p:spPr>
        </p:pic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chemeClr val="accent1">
                      <a:lumMod val="75000"/>
                    </a:schemeClr>
                  </a:solidFill>
                </a:rPr>
                <a:t>Athens</a:t>
              </a:r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 19/09/2017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1E636FCE-DECB-42AF-AB90-9E187F65640F}"/>
              </a:ext>
            </a:extLst>
          </p:cNvPr>
          <p:cNvSpPr txBox="1">
            <a:spLocks/>
          </p:cNvSpPr>
          <p:nvPr/>
        </p:nvSpPr>
        <p:spPr>
          <a:xfrm>
            <a:off x="1497735" y="1461217"/>
            <a:ext cx="6147488" cy="618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THE FRENCH MARINE, AVIATION &amp; TRANSPORT</a:t>
            </a:r>
            <a:br>
              <a:rPr lang="en-US" sz="1800" b="1" dirty="0">
                <a:solidFill>
                  <a:srgbClr val="EE174F"/>
                </a:solidFill>
                <a:latin typeface="CFAstyStd-Bold"/>
              </a:rPr>
            </a:br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INSURANCE MARKET MEETS THE GREEK SHIPOWNERS</a:t>
            </a:r>
            <a:endParaRPr lang="el-GR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951354" y="2395394"/>
            <a:ext cx="7475954" cy="394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THE PARISMAT INITIATIVE / THE TOP QUALITY FRENCH MARKET CAPACITY</a:t>
            </a:r>
          </a:p>
          <a:p>
            <a:pPr algn="ctr"/>
            <a:endParaRPr lang="fr-FR" sz="2800" b="1" dirty="0"/>
          </a:p>
          <a:p>
            <a:pPr algn="ctr"/>
            <a:r>
              <a:rPr lang="fr-FR" b="1" dirty="0"/>
              <a:t>Mathieu BERRURIER </a:t>
            </a:r>
          </a:p>
          <a:p>
            <a:pPr algn="ctr">
              <a:spcAft>
                <a:spcPts val="500"/>
              </a:spcAft>
            </a:pPr>
            <a:r>
              <a:rPr lang="fr-FR" i="1" dirty="0">
                <a:latin typeface="+mj-lt"/>
              </a:rPr>
              <a:t>Chairman of UCAMAT &amp; Chairman of Groupe </a:t>
            </a:r>
            <a:r>
              <a:rPr lang="fr-FR" i="1" dirty="0" err="1">
                <a:latin typeface="+mj-lt"/>
              </a:rPr>
              <a:t>Eyssautier</a:t>
            </a:r>
            <a:r>
              <a:rPr lang="el-GR" i="1" dirty="0">
                <a:latin typeface="+mj-lt"/>
              </a:rPr>
              <a:t> </a:t>
            </a:r>
            <a:endParaRPr lang="fr-FR" i="1" dirty="0"/>
          </a:p>
          <a:p>
            <a:pPr algn="ctr">
              <a:spcAft>
                <a:spcPts val="500"/>
              </a:spcAft>
            </a:pPr>
            <a:r>
              <a:rPr lang="fr-FR" i="1" dirty="0"/>
              <a:t>&amp;</a:t>
            </a:r>
          </a:p>
          <a:p>
            <a:pPr algn="ctr"/>
            <a:r>
              <a:rPr lang="fr-FR" b="1" dirty="0"/>
              <a:t>Henry ALLARD</a:t>
            </a:r>
          </a:p>
          <a:p>
            <a:pPr algn="ctr"/>
            <a:r>
              <a:rPr lang="fr-FR" i="1" dirty="0">
                <a:latin typeface="+mj-lt"/>
              </a:rPr>
              <a:t>Vice Chairman of UCAMAT &amp; Chairman of </a:t>
            </a:r>
            <a:r>
              <a:rPr lang="fr-FR" i="1" dirty="0" err="1">
                <a:latin typeface="+mj-lt"/>
              </a:rPr>
              <a:t>Filhet</a:t>
            </a:r>
            <a:r>
              <a:rPr lang="fr-FR" i="1" dirty="0">
                <a:latin typeface="+mj-lt"/>
              </a:rPr>
              <a:t> Allard Maritime</a:t>
            </a:r>
            <a:endParaRPr lang="el-GR" i="1" dirty="0">
              <a:latin typeface="+mj-lt"/>
            </a:endParaRPr>
          </a:p>
          <a:p>
            <a:pPr algn="ctr"/>
            <a:endParaRPr lang="el-GR" i="1" dirty="0">
              <a:latin typeface="+mj-lt"/>
            </a:endParaRPr>
          </a:p>
          <a:p>
            <a:pPr algn="ctr"/>
            <a:endParaRPr lang="el-GR" i="1" dirty="0">
              <a:latin typeface="+mj-lt"/>
            </a:endParaRPr>
          </a:p>
          <a:p>
            <a:pPr lvl="0" algn="r"/>
            <a:r>
              <a:rPr lang="el-GR" sz="1400" b="1" dirty="0">
                <a:solidFill>
                  <a:prstClr val="black"/>
                </a:solidFill>
              </a:rPr>
              <a:t>  </a:t>
            </a:r>
            <a:r>
              <a:rPr lang="fr-CA" sz="1400" b="1" dirty="0" err="1">
                <a:solidFill>
                  <a:prstClr val="black"/>
                </a:solidFill>
              </a:rPr>
              <a:t>Moderator</a:t>
            </a:r>
            <a:r>
              <a:rPr lang="fr-CA" sz="1400" i="1" dirty="0">
                <a:solidFill>
                  <a:prstClr val="black"/>
                </a:solidFill>
                <a:latin typeface="Calibri Light" panose="020F0302020204030204"/>
              </a:rPr>
              <a:t>: </a:t>
            </a:r>
            <a:r>
              <a:rPr lang="fr-CA" sz="1400" b="1" i="1" dirty="0">
                <a:solidFill>
                  <a:prstClr val="black"/>
                </a:solidFill>
                <a:latin typeface="Calibri Light" panose="020F0302020204030204"/>
              </a:rPr>
              <a:t>Ilias BISSIAS, </a:t>
            </a:r>
            <a:r>
              <a:rPr lang="fr-CA" sz="1400" b="1" i="1" dirty="0" err="1">
                <a:solidFill>
                  <a:prstClr val="black"/>
                </a:solidFill>
                <a:latin typeface="Calibri Light" panose="020F0302020204030204"/>
              </a:rPr>
              <a:t>Naftika</a:t>
            </a:r>
            <a:r>
              <a:rPr lang="fr-CA" sz="1400" b="1" i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CA" sz="1400" b="1" i="1" dirty="0" err="1">
                <a:solidFill>
                  <a:prstClr val="black"/>
                </a:solidFill>
                <a:latin typeface="Calibri Light" panose="020F0302020204030204"/>
              </a:rPr>
              <a:t>Chronika</a:t>
            </a:r>
            <a:endParaRPr lang="fr-FR" sz="1400" b="1" i="1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/>
            <a:endParaRPr lang="fr-FR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5273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4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5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3" y="662551"/>
              <a:ext cx="2063188" cy="631888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2005" y="533100"/>
              <a:ext cx="1192509" cy="89079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chemeClr val="accent1">
                      <a:lumMod val="75000"/>
                    </a:schemeClr>
                  </a:solidFill>
                </a:rPr>
                <a:t>Athens</a:t>
              </a:r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 19/09/2017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1E636FCE-DECB-42AF-AB90-9E187F656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735" y="1568311"/>
            <a:ext cx="6147488" cy="61801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THE FRENCH MARINE, AVIATION &amp; TRANSPORT</a:t>
            </a:r>
            <a:br>
              <a:rPr lang="en-US" sz="1800" b="1" dirty="0">
                <a:solidFill>
                  <a:srgbClr val="EE174F"/>
                </a:solidFill>
                <a:latin typeface="CFAstyStd-Bold"/>
              </a:rPr>
            </a:br>
            <a:r>
              <a:rPr lang="en-US" sz="1800" b="1" dirty="0">
                <a:solidFill>
                  <a:srgbClr val="EE174F"/>
                </a:solidFill>
                <a:latin typeface="CFAstyStd-Bold"/>
              </a:rPr>
              <a:t>INSURANCE MARKET MEETS THE GREEK SHIPOWNERS</a:t>
            </a:r>
            <a:endParaRPr lang="el-GR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951354" y="2948752"/>
            <a:ext cx="72402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THE PARISMAT INITIATIVE </a:t>
            </a:r>
          </a:p>
          <a:p>
            <a:pPr algn="ctr"/>
            <a:endParaRPr lang="fr-FR" sz="2800" b="1" dirty="0"/>
          </a:p>
          <a:p>
            <a:pPr algn="ctr"/>
            <a:r>
              <a:rPr lang="fr-FR" b="1" dirty="0"/>
              <a:t>Mathieu BERRURIER </a:t>
            </a:r>
          </a:p>
          <a:p>
            <a:pPr algn="ctr"/>
            <a:r>
              <a:rPr lang="fr-FR" i="1" dirty="0">
                <a:latin typeface="+mj-lt"/>
              </a:rPr>
              <a:t>Chairman of UCAMAT &amp; Chairman of Groupe </a:t>
            </a:r>
            <a:r>
              <a:rPr lang="fr-FR" i="1" dirty="0" err="1">
                <a:latin typeface="+mj-lt"/>
              </a:rPr>
              <a:t>Eyssautier</a:t>
            </a:r>
            <a:endParaRPr lang="fr-FR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2003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3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4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5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chemeClr val="accent1">
                      <a:lumMod val="75000"/>
                    </a:schemeClr>
                  </a:solidFill>
                </a:rPr>
                <a:t>Athens</a:t>
              </a:r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 19/09/2017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927047" y="3358296"/>
            <a:ext cx="729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WELCOME TO        						FIRST EVENT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3579"/>
          <a:stretch/>
        </p:blipFill>
        <p:spPr>
          <a:xfrm>
            <a:off x="3264888" y="2405714"/>
            <a:ext cx="2615263" cy="222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36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5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6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77939"/>
              <a:ext cx="842047" cy="629000"/>
            </a:xfrm>
            <a:prstGeom prst="rect">
              <a:avLst/>
            </a:prstGeom>
          </p:spPr>
        </p:pic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chemeClr val="accent1">
                      <a:lumMod val="75000"/>
                    </a:schemeClr>
                  </a:solidFill>
                </a:rPr>
                <a:t>Athens</a:t>
              </a:r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 19/09/2017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1383363" y="2274838"/>
            <a:ext cx="63783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ENDURING FRANCO-HELLENIC RELATIONSHIP</a:t>
            </a:r>
          </a:p>
          <a:p>
            <a:endParaRPr lang="fr-F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+mj-lt"/>
              </a:rPr>
              <a:t>Greece</a:t>
            </a:r>
            <a:r>
              <a:rPr lang="fr-FR" dirty="0">
                <a:latin typeface="+mj-lt"/>
              </a:rPr>
              <a:t>: the </a:t>
            </a:r>
            <a:r>
              <a:rPr lang="fr-FR" dirty="0" err="1">
                <a:latin typeface="+mj-lt"/>
              </a:rPr>
              <a:t>World’s</a:t>
            </a:r>
            <a:r>
              <a:rPr lang="fr-FR" dirty="0">
                <a:latin typeface="+mj-lt"/>
              </a:rPr>
              <a:t> first shipping nation</a:t>
            </a:r>
          </a:p>
          <a:p>
            <a:endParaRPr lang="fr-F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More </a:t>
            </a:r>
            <a:r>
              <a:rPr lang="fr-FR" dirty="0" err="1">
                <a:latin typeface="+mj-lt"/>
              </a:rPr>
              <a:t>than</a:t>
            </a:r>
            <a:r>
              <a:rPr lang="fr-FR" dirty="0">
                <a:latin typeface="+mj-lt"/>
              </a:rPr>
              <a:t> 40 </a:t>
            </a:r>
            <a:r>
              <a:rPr lang="fr-FR" dirty="0" err="1">
                <a:latin typeface="+mj-lt"/>
              </a:rPr>
              <a:t>years</a:t>
            </a:r>
            <a:r>
              <a:rPr lang="fr-FR" dirty="0">
                <a:latin typeface="+mj-lt"/>
              </a:rPr>
              <a:t> of </a:t>
            </a:r>
            <a:r>
              <a:rPr lang="fr-FR" dirty="0" err="1">
                <a:latin typeface="+mj-lt"/>
              </a:rPr>
              <a:t>strong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relationships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between</a:t>
            </a:r>
            <a:r>
              <a:rPr lang="fr-FR" dirty="0">
                <a:latin typeface="+mj-lt"/>
              </a:rPr>
              <a:t> Greek </a:t>
            </a:r>
            <a:r>
              <a:rPr lang="fr-FR" dirty="0" err="1">
                <a:latin typeface="+mj-lt"/>
              </a:rPr>
              <a:t>shipowners</a:t>
            </a:r>
            <a:r>
              <a:rPr lang="fr-FR" dirty="0">
                <a:latin typeface="+mj-lt"/>
              </a:rPr>
              <a:t> and the French Marine and Transport </a:t>
            </a:r>
            <a:r>
              <a:rPr lang="fr-FR" dirty="0" err="1">
                <a:latin typeface="+mj-lt"/>
              </a:rPr>
              <a:t>Insurance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Market</a:t>
            </a:r>
            <a:r>
              <a:rPr lang="fr-FR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Evolution of the French </a:t>
            </a:r>
            <a:r>
              <a:rPr lang="fr-FR" dirty="0" err="1">
                <a:latin typeface="+mj-lt"/>
              </a:rPr>
              <a:t>Market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6931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5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6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chemeClr val="accent1">
                      <a:lumMod val="75000"/>
                    </a:schemeClr>
                  </a:solidFill>
                </a:rPr>
                <a:t>Athens</a:t>
              </a:r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 19/09/2017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1383363" y="1166842"/>
            <a:ext cx="63783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THE PARISMAT FOUDING IDEA AND OBJECTIVES</a:t>
            </a:r>
          </a:p>
          <a:p>
            <a:pPr algn="ctr"/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+mj-lt"/>
              </a:rPr>
              <a:t>Created</a:t>
            </a:r>
            <a:r>
              <a:rPr lang="fr-FR" dirty="0">
                <a:latin typeface="+mj-lt"/>
              </a:rPr>
              <a:t> in 2016 and </a:t>
            </a:r>
            <a:r>
              <a:rPr lang="fr-FR" dirty="0" err="1">
                <a:latin typeface="+mj-lt"/>
              </a:rPr>
              <a:t>officially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launched</a:t>
            </a:r>
            <a:r>
              <a:rPr lang="fr-FR" dirty="0">
                <a:latin typeface="+mj-lt"/>
              </a:rPr>
              <a:t> in May 2017 at </a:t>
            </a:r>
            <a:r>
              <a:rPr lang="fr-FR" i="1" dirty="0">
                <a:latin typeface="+mj-lt"/>
              </a:rPr>
              <a:t>Les Rendez-vous de l’Assurance Transport </a:t>
            </a:r>
            <a:r>
              <a:rPr lang="fr-FR" dirty="0">
                <a:latin typeface="+mj-lt"/>
              </a:rPr>
              <a:t>(Transport </a:t>
            </a:r>
            <a:r>
              <a:rPr lang="fr-FR" dirty="0" err="1">
                <a:latin typeface="+mj-lt"/>
              </a:rPr>
              <a:t>Insurance</a:t>
            </a:r>
            <a:r>
              <a:rPr lang="fr-FR" dirty="0">
                <a:latin typeface="+mj-lt"/>
              </a:rPr>
              <a:t> Meeting)</a:t>
            </a:r>
          </a:p>
          <a:p>
            <a:endParaRPr lang="fr-F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+mj-lt"/>
              </a:rPr>
              <a:t>Aimed</a:t>
            </a:r>
            <a:r>
              <a:rPr lang="fr-FR" dirty="0">
                <a:latin typeface="+mj-lt"/>
              </a:rPr>
              <a:t> at </a:t>
            </a:r>
            <a:r>
              <a:rPr lang="fr-FR" dirty="0" err="1">
                <a:latin typeface="+mj-lt"/>
              </a:rPr>
              <a:t>promoting</a:t>
            </a:r>
            <a:r>
              <a:rPr lang="fr-FR" dirty="0">
                <a:latin typeface="+mj-lt"/>
              </a:rPr>
              <a:t> and </a:t>
            </a:r>
            <a:r>
              <a:rPr lang="fr-FR" dirty="0" err="1">
                <a:latin typeface="+mj-lt"/>
              </a:rPr>
              <a:t>giving</a:t>
            </a:r>
            <a:r>
              <a:rPr lang="fr-FR" dirty="0">
                <a:latin typeface="+mj-lt"/>
              </a:rPr>
              <a:t> a new </a:t>
            </a:r>
            <a:r>
              <a:rPr lang="fr-FR" dirty="0" err="1">
                <a:latin typeface="+mj-lt"/>
              </a:rPr>
              <a:t>dynamic</a:t>
            </a:r>
            <a:r>
              <a:rPr lang="fr-FR" dirty="0">
                <a:latin typeface="+mj-lt"/>
              </a:rPr>
              <a:t> to the French </a:t>
            </a:r>
            <a:r>
              <a:rPr lang="fr-FR" dirty="0" err="1">
                <a:latin typeface="+mj-lt"/>
              </a:rPr>
              <a:t>Market</a:t>
            </a:r>
            <a:r>
              <a:rPr lang="fr-FR" dirty="0">
                <a:latin typeface="+mj-lt"/>
              </a:rPr>
              <a:t> </a:t>
            </a:r>
          </a:p>
          <a:p>
            <a:endParaRPr lang="fr-F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+mj-lt"/>
              </a:rPr>
              <a:t>Dedicated</a:t>
            </a:r>
            <a:r>
              <a:rPr lang="fr-FR" dirty="0">
                <a:latin typeface="+mj-lt"/>
              </a:rPr>
              <a:t> to </a:t>
            </a:r>
            <a:r>
              <a:rPr lang="fr-FR" dirty="0" err="1">
                <a:latin typeface="+mj-lt"/>
              </a:rPr>
              <a:t>preserving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continuity</a:t>
            </a:r>
            <a:r>
              <a:rPr lang="fr-FR" dirty="0">
                <a:latin typeface="+mj-lt"/>
              </a:rPr>
              <a:t> of the French </a:t>
            </a:r>
            <a:r>
              <a:rPr lang="fr-FR" dirty="0" err="1">
                <a:latin typeface="+mj-lt"/>
              </a:rPr>
              <a:t>Market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philosophy</a:t>
            </a:r>
            <a:r>
              <a:rPr lang="fr-FR" dirty="0">
                <a:latin typeface="+mj-lt"/>
              </a:rPr>
              <a:t> </a:t>
            </a:r>
          </a:p>
          <a:p>
            <a:endParaRPr lang="fr-F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+mj-lt"/>
              </a:rPr>
              <a:t>Relying</a:t>
            </a:r>
            <a:r>
              <a:rPr lang="fr-FR" dirty="0">
                <a:latin typeface="+mj-lt"/>
              </a:rPr>
              <a:t> on team </a:t>
            </a:r>
            <a:r>
              <a:rPr lang="fr-FR" dirty="0" err="1">
                <a:latin typeface="+mj-lt"/>
              </a:rPr>
              <a:t>work</a:t>
            </a:r>
            <a:r>
              <a:rPr lang="fr-FR" dirty="0">
                <a:latin typeface="+mj-lt"/>
              </a:rPr>
              <a:t> to </a:t>
            </a:r>
            <a:r>
              <a:rPr lang="fr-FR" dirty="0" err="1">
                <a:latin typeface="+mj-lt"/>
              </a:rPr>
              <a:t>achieve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together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same</a:t>
            </a:r>
            <a:r>
              <a:rPr lang="fr-FR" dirty="0">
                <a:latin typeface="+mj-lt"/>
              </a:rPr>
              <a:t> objectives: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/>
          </a:p>
          <a:p>
            <a:pPr algn="ctr"/>
            <a:r>
              <a:rPr lang="fr-FR" b="1" dirty="0"/>
              <a:t>INCREASE THE ATTRACTION OF THE FRENCH MARKET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3224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5042" cy="6858000"/>
            <a:chOff x="-1042" y="0"/>
            <a:chExt cx="9145042" cy="6858000"/>
          </a:xfrm>
        </p:grpSpPr>
        <p:pic>
          <p:nvPicPr>
            <p:cNvPr id="5" name="Picture 3" descr="A close up of a piano&#10;&#10;Description generated with high confidence">
              <a:extLst>
                <a:ext uri="{FF2B5EF4-FFF2-40B4-BE49-F238E27FC236}">
                  <a16:creationId xmlns:a16="http://schemas.microsoft.com/office/drawing/2014/main" id="{809E8623-9236-40FA-9915-5C0934E67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2" y="0"/>
              <a:ext cx="9145042" cy="6858000"/>
            </a:xfrm>
            <a:prstGeom prst="rect">
              <a:avLst/>
            </a:prstGeom>
          </p:spPr>
        </p:pic>
        <p:pic>
          <p:nvPicPr>
            <p:cNvPr id="6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2367CA5-6CFE-494E-BD07-FEA5DEAA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50" y="548326"/>
              <a:ext cx="1404555" cy="430170"/>
            </a:xfrm>
            <a:prstGeom prst="rect">
              <a:avLst/>
            </a:prstGeom>
          </p:spPr>
        </p:pic>
        <p:pic>
          <p:nvPicPr>
            <p:cNvPr id="7" name="Picture 6" descr="A picture containing headdress&#10;&#10;Description generated with high confidence">
              <a:extLst>
                <a:ext uri="{FF2B5EF4-FFF2-40B4-BE49-F238E27FC236}">
                  <a16:creationId xmlns:a16="http://schemas.microsoft.com/office/drawing/2014/main" id="{6C81DC8D-BC54-4B79-8686-A0C323F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919" y="448911"/>
              <a:ext cx="842047" cy="629000"/>
            </a:xfrm>
            <a:prstGeom prst="rect">
              <a:avLst/>
            </a:prstGeom>
          </p:spPr>
        </p:pic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757B4AD1-69CA-441A-8808-2D33BB1AA4B9}"/>
                </a:ext>
              </a:extLst>
            </p:cNvPr>
            <p:cNvSpPr txBox="1"/>
            <p:nvPr/>
          </p:nvSpPr>
          <p:spPr>
            <a:xfrm>
              <a:off x="7043354" y="6161902"/>
              <a:ext cx="1911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chemeClr val="accent1">
                      <a:lumMod val="75000"/>
                    </a:schemeClr>
                  </a:solidFill>
                </a:rPr>
                <a:t>Athens</a:t>
              </a:r>
              <a:r>
                <a:rPr lang="fr-FR" sz="1600" dirty="0">
                  <a:solidFill>
                    <a:schemeClr val="accent1">
                      <a:lumMod val="75000"/>
                    </a:schemeClr>
                  </a:solidFill>
                </a:rPr>
                <a:t> 19/09/2017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21" y="2091377"/>
            <a:ext cx="3096800" cy="26752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33" y="675818"/>
            <a:ext cx="1858576" cy="135490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24" y="1717959"/>
            <a:ext cx="2284584" cy="80733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88" y="4219810"/>
            <a:ext cx="2418485" cy="85104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8" b="31302"/>
          <a:stretch/>
        </p:blipFill>
        <p:spPr>
          <a:xfrm>
            <a:off x="4572521" y="5404100"/>
            <a:ext cx="2651051" cy="75832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47" y="5404100"/>
            <a:ext cx="1301474" cy="783586"/>
          </a:xfrm>
          <a:prstGeom prst="rect">
            <a:avLst/>
          </a:prstGeom>
        </p:spPr>
      </p:pic>
      <p:pic>
        <p:nvPicPr>
          <p:cNvPr id="1026" name="Picture 2" descr="Résultat de recherche d'images pour &quot;chambre arbitrale maritime de paris&quot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2" y="4292380"/>
            <a:ext cx="1838325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bureau veritas&quot;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86" y="1615973"/>
            <a:ext cx="929959" cy="114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495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</TotalTime>
  <Words>937</Words>
  <Application>Microsoft Office PowerPoint</Application>
  <PresentationFormat>On-screen Show (4:3)</PresentationFormat>
  <Paragraphs>265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Calibri Light</vt:lpstr>
      <vt:lpstr>CFAstyStd-Bold</vt:lpstr>
      <vt:lpstr>Rod</vt:lpstr>
      <vt:lpstr>Times New Roman</vt:lpstr>
      <vt:lpstr>Verdana</vt:lpstr>
      <vt:lpstr>Wingdings</vt:lpstr>
      <vt:lpstr>Wingdings 3</vt:lpstr>
      <vt:lpstr>Office Theme</vt:lpstr>
      <vt:lpstr>1_Office Theme</vt:lpstr>
      <vt:lpstr>Photo Editor Photo</vt:lpstr>
      <vt:lpstr>THE FRENCH MARINE, AVIATION &amp; TRANSPORT INSURANCE MARKET MEETS THE GREEK SHIPOWNERS</vt:lpstr>
      <vt:lpstr>THE FRENCH MARINE, AVIATION &amp; TRANSPORT INSURANCE MARKET MEETS THE GREEK SHIPOWNERS</vt:lpstr>
      <vt:lpstr>THE FRENCH MARINE, AVIATION &amp; TRANSPORT INSURANCE MARKET MEETS THE GREEK SHIPOWNERS</vt:lpstr>
      <vt:lpstr>PowerPoint Presentation</vt:lpstr>
      <vt:lpstr>THE FRENCH MARINE, AVIATION &amp; TRANSPORT INSURANCE MARKET MEETS THE GREEK SHIPOWNERS</vt:lpstr>
      <vt:lpstr>PowerPoint Presentation</vt:lpstr>
      <vt:lpstr>PowerPoint Presentation</vt:lpstr>
      <vt:lpstr>PowerPoint Presentation</vt:lpstr>
      <vt:lpstr>PowerPoint Presentation</vt:lpstr>
      <vt:lpstr>THE FRENCH MARINE, AVIATION &amp; TRANSPORT INSURANCE MARKET MEETS THE GREEK SHIPOWNERS</vt:lpstr>
      <vt:lpstr>PowerPoint Presentation</vt:lpstr>
      <vt:lpstr>PowerPoint Presentation</vt:lpstr>
      <vt:lpstr>THE FRENCH MARINE, AVIATION &amp; TRANSPORT INSURANCE MARKET MEETS THE GREEK SHIPOWNERS</vt:lpstr>
      <vt:lpstr>PowerPoint Presentation</vt:lpstr>
      <vt:lpstr>THE FRENCH MARINE, AVIATION &amp; TRANSPORT INSURANCE MARKET MEETS THE GREEK SHIPOWNERS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FRENCH MARINE, AVIATION &amp; TRANSPORT INSURANCE MARKET MEETS THE GREEK SHIPOWNERS</vt:lpstr>
      <vt:lpstr>PowerPoint Presentation</vt:lpstr>
      <vt:lpstr>PowerPoint Presentation</vt:lpstr>
      <vt:lpstr>PowerPoint Presentation</vt:lpstr>
      <vt:lpstr>PowerPoint Presentation</vt:lpstr>
      <vt:lpstr>THE FRENCH MARINE, AVIATION &amp; TRANSPORT INSURANCE MARKET MEETS THE GREEK SHIPOWNERS</vt:lpstr>
      <vt:lpstr>PowerPoint Presentation</vt:lpstr>
      <vt:lpstr>PowerPoint Presentation</vt:lpstr>
      <vt:lpstr>PowerPoint Presentation</vt:lpstr>
      <vt:lpstr>PowerPoint Presentation</vt:lpstr>
      <vt:lpstr>THE FRENCH MARINE, AVIATION &amp; TRANSPORT INSURANCE MARKET MEETS THE GREEK SHIPOWNERS</vt:lpstr>
      <vt:lpstr>PowerPoint Presentation</vt:lpstr>
      <vt:lpstr>THE FRENCH MARINE, AVIATION &amp; TRANSPORT INSURANCE MARKET MEETS THE GREEK SHIPOWNERS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CCIFG | Aphrodite Antonakaki</dc:creator>
  <cp:lastModifiedBy>CCIFG | Aphrodite Antonakaki</cp:lastModifiedBy>
  <cp:revision>27</cp:revision>
  <dcterms:created xsi:type="dcterms:W3CDTF">2017-09-08T06:52:32Z</dcterms:created>
  <dcterms:modified xsi:type="dcterms:W3CDTF">2017-09-19T06:37:21Z</dcterms:modified>
</cp:coreProperties>
</file>