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0"/>
  </p:notesMasterIdLst>
  <p:handoutMasterIdLst>
    <p:handoutMasterId r:id="rId21"/>
  </p:handoutMasterIdLst>
  <p:sldIdLst>
    <p:sldId id="421" r:id="rId3"/>
    <p:sldId id="422" r:id="rId4"/>
    <p:sldId id="425" r:id="rId5"/>
    <p:sldId id="426" r:id="rId6"/>
    <p:sldId id="434" r:id="rId7"/>
    <p:sldId id="334" r:id="rId8"/>
    <p:sldId id="311" r:id="rId9"/>
    <p:sldId id="393" r:id="rId10"/>
    <p:sldId id="349" r:id="rId11"/>
    <p:sldId id="436" r:id="rId12"/>
    <p:sldId id="433" r:id="rId13"/>
    <p:sldId id="429" r:id="rId14"/>
    <p:sldId id="445" r:id="rId15"/>
    <p:sldId id="442" r:id="rId16"/>
    <p:sldId id="444" r:id="rId17"/>
    <p:sldId id="408" r:id="rId18"/>
    <p:sldId id="272" r:id="rId19"/>
  </p:sldIdLst>
  <p:sldSz cx="10080625" cy="7200900"/>
  <p:notesSz cx="6735763" cy="9866313"/>
  <p:defaultTextStyle>
    <a:defPPr>
      <a:defRPr lang="fr-FR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doris Kintis" initials="TK" lastIdx="4" clrIdx="0">
    <p:extLst>
      <p:ext uri="{19B8F6BF-5375-455C-9EA6-DF929625EA0E}">
        <p15:presenceInfo xmlns:p15="http://schemas.microsoft.com/office/powerpoint/2012/main" userId="Thodoris Kint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508D"/>
    <a:srgbClr val="7FA196"/>
    <a:srgbClr val="74AC77"/>
    <a:srgbClr val="D8E0DB"/>
    <a:srgbClr val="990000"/>
    <a:srgbClr val="AA9C8F"/>
    <a:srgbClr val="BBA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5268" autoAdjust="0"/>
  </p:normalViewPr>
  <p:slideViewPr>
    <p:cSldViewPr>
      <p:cViewPr varScale="1">
        <p:scale>
          <a:sx n="75" d="100"/>
          <a:sy n="75" d="100"/>
        </p:scale>
        <p:origin x="1498" y="62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64" y="8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B737F-FFC9-4DCA-A2BC-D7D8BA85B4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C581AF8-5012-4E70-ADA1-9434820F8D22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Συγχώνευση- Άρθρα 6-53 (Με απορρόφηση ή με σύσταση νέας εταιρείας</a:t>
          </a:r>
          <a:r>
            <a:rPr 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 </a:t>
          </a:r>
        </a:p>
      </dgm:t>
    </dgm:pt>
    <dgm:pt modelId="{1646FDCA-3675-42CE-9A92-7CD47CF1A555}" type="parTrans" cxnId="{1B377453-BD3C-44F0-BBBF-B4BBD12B3EDB}">
      <dgm:prSet/>
      <dgm:spPr/>
      <dgm:t>
        <a:bodyPr/>
        <a:lstStyle/>
        <a:p>
          <a:endParaRPr lang="el-GR"/>
        </a:p>
      </dgm:t>
    </dgm:pt>
    <dgm:pt modelId="{0DE973B7-2CC2-49FF-9340-E23BB897F7C4}" type="sibTrans" cxnId="{1B377453-BD3C-44F0-BBBF-B4BBD12B3EDB}">
      <dgm:prSet/>
      <dgm:spPr/>
      <dgm:t>
        <a:bodyPr/>
        <a:lstStyle/>
        <a:p>
          <a:endParaRPr lang="el-GR"/>
        </a:p>
      </dgm:t>
    </dgm:pt>
    <dgm:pt modelId="{7B5BBDD7-3015-4B2B-9C0F-E69C6B4CE6FA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Διάσπαση- Άρθρα 54-103 (Κοινή, μερική, απόσχιση) </a:t>
          </a:r>
        </a:p>
      </dgm:t>
    </dgm:pt>
    <dgm:pt modelId="{DDA5A2FD-C0A8-449E-9104-A1F7A3273B8C}" type="parTrans" cxnId="{157AC165-64A2-4847-8680-839EB8B8D0DA}">
      <dgm:prSet/>
      <dgm:spPr/>
      <dgm:t>
        <a:bodyPr/>
        <a:lstStyle/>
        <a:p>
          <a:endParaRPr lang="el-GR"/>
        </a:p>
      </dgm:t>
    </dgm:pt>
    <dgm:pt modelId="{79FB17CD-70A7-4C84-A321-35200217E607}" type="sibTrans" cxnId="{157AC165-64A2-4847-8680-839EB8B8D0DA}">
      <dgm:prSet/>
      <dgm:spPr/>
      <dgm:t>
        <a:bodyPr/>
        <a:lstStyle/>
        <a:p>
          <a:endParaRPr lang="el-GR"/>
        </a:p>
      </dgm:t>
    </dgm:pt>
    <dgm:pt modelId="{6AF95909-41BB-4D76-9292-2AAFFDE5A24F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Μετατροπή- Άρθρα 104-139  </a:t>
          </a:r>
        </a:p>
      </dgm:t>
    </dgm:pt>
    <dgm:pt modelId="{FEF0DCCA-3982-4A9C-9427-705EDADA614F}" type="parTrans" cxnId="{E3846EEE-710F-4CE8-A18A-0D7B4D83C129}">
      <dgm:prSet/>
      <dgm:spPr/>
      <dgm:t>
        <a:bodyPr/>
        <a:lstStyle/>
        <a:p>
          <a:endParaRPr lang="el-GR"/>
        </a:p>
      </dgm:t>
    </dgm:pt>
    <dgm:pt modelId="{3F11C5FD-49E0-4B4E-B89A-1BFB9D36CD0E}" type="sibTrans" cxnId="{E3846EEE-710F-4CE8-A18A-0D7B4D83C129}">
      <dgm:prSet/>
      <dgm:spPr/>
      <dgm:t>
        <a:bodyPr/>
        <a:lstStyle/>
        <a:p>
          <a:endParaRPr lang="el-GR"/>
        </a:p>
      </dgm:t>
    </dgm:pt>
    <dgm:pt modelId="{336A98E8-2FC3-4436-8816-DB6A1C623A04}" type="pres">
      <dgm:prSet presAssocID="{A49B737F-FFC9-4DCA-A2BC-D7D8BA85B414}" presName="linear" presStyleCnt="0">
        <dgm:presLayoutVars>
          <dgm:dir/>
          <dgm:animLvl val="lvl"/>
          <dgm:resizeHandles val="exact"/>
        </dgm:presLayoutVars>
      </dgm:prSet>
      <dgm:spPr/>
    </dgm:pt>
    <dgm:pt modelId="{E84121E7-2FA8-4DDB-80C5-FB930CA2CEC0}" type="pres">
      <dgm:prSet presAssocID="{BC581AF8-5012-4E70-ADA1-9434820F8D22}" presName="parentLin" presStyleCnt="0"/>
      <dgm:spPr/>
    </dgm:pt>
    <dgm:pt modelId="{4E26160E-1852-4467-A1D0-DACAF6FE3B40}" type="pres">
      <dgm:prSet presAssocID="{BC581AF8-5012-4E70-ADA1-9434820F8D22}" presName="parentLeftMargin" presStyleLbl="node1" presStyleIdx="0" presStyleCnt="3"/>
      <dgm:spPr/>
    </dgm:pt>
    <dgm:pt modelId="{BE91FA2C-02F6-451F-A7F6-398D0462394F}" type="pres">
      <dgm:prSet presAssocID="{BC581AF8-5012-4E70-ADA1-9434820F8D22}" presName="parentText" presStyleLbl="node1" presStyleIdx="0" presStyleCnt="3" custScaleX="141832">
        <dgm:presLayoutVars>
          <dgm:chMax val="0"/>
          <dgm:bulletEnabled val="1"/>
        </dgm:presLayoutVars>
      </dgm:prSet>
      <dgm:spPr/>
    </dgm:pt>
    <dgm:pt modelId="{C0D52650-139B-4DFB-B8ED-BFF6011CD2F7}" type="pres">
      <dgm:prSet presAssocID="{BC581AF8-5012-4E70-ADA1-9434820F8D22}" presName="negativeSpace" presStyleCnt="0"/>
      <dgm:spPr/>
    </dgm:pt>
    <dgm:pt modelId="{066F2B3B-2261-4660-961B-CCCC3A918781}" type="pres">
      <dgm:prSet presAssocID="{BC581AF8-5012-4E70-ADA1-9434820F8D22}" presName="childText" presStyleLbl="conFgAcc1" presStyleIdx="0" presStyleCnt="3">
        <dgm:presLayoutVars>
          <dgm:bulletEnabled val="1"/>
        </dgm:presLayoutVars>
      </dgm:prSet>
      <dgm:spPr/>
    </dgm:pt>
    <dgm:pt modelId="{4B247CEE-6055-4AB8-B10C-343A87CF9F87}" type="pres">
      <dgm:prSet presAssocID="{0DE973B7-2CC2-49FF-9340-E23BB897F7C4}" presName="spaceBetweenRectangles" presStyleCnt="0"/>
      <dgm:spPr/>
    </dgm:pt>
    <dgm:pt modelId="{EC780A12-75BB-4D8D-B9E6-20F0440E15AA}" type="pres">
      <dgm:prSet presAssocID="{7B5BBDD7-3015-4B2B-9C0F-E69C6B4CE6FA}" presName="parentLin" presStyleCnt="0"/>
      <dgm:spPr/>
    </dgm:pt>
    <dgm:pt modelId="{006A778B-8185-4DF8-BC8A-D99B9A130B5C}" type="pres">
      <dgm:prSet presAssocID="{7B5BBDD7-3015-4B2B-9C0F-E69C6B4CE6FA}" presName="parentLeftMargin" presStyleLbl="node1" presStyleIdx="0" presStyleCnt="3"/>
      <dgm:spPr/>
    </dgm:pt>
    <dgm:pt modelId="{0F9090DF-805C-4AFE-A150-778CE414BA65}" type="pres">
      <dgm:prSet presAssocID="{7B5BBDD7-3015-4B2B-9C0F-E69C6B4CE6FA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4D4983BE-7E26-4940-8413-0BDDB7A1B498}" type="pres">
      <dgm:prSet presAssocID="{7B5BBDD7-3015-4B2B-9C0F-E69C6B4CE6FA}" presName="negativeSpace" presStyleCnt="0"/>
      <dgm:spPr/>
    </dgm:pt>
    <dgm:pt modelId="{BF970888-7598-4018-AD31-8593836CFEC6}" type="pres">
      <dgm:prSet presAssocID="{7B5BBDD7-3015-4B2B-9C0F-E69C6B4CE6FA}" presName="childText" presStyleLbl="conFgAcc1" presStyleIdx="1" presStyleCnt="3">
        <dgm:presLayoutVars>
          <dgm:bulletEnabled val="1"/>
        </dgm:presLayoutVars>
      </dgm:prSet>
      <dgm:spPr/>
    </dgm:pt>
    <dgm:pt modelId="{08630B4C-64FB-4A43-9D66-DEFBDF39665C}" type="pres">
      <dgm:prSet presAssocID="{79FB17CD-70A7-4C84-A321-35200217E607}" presName="spaceBetweenRectangles" presStyleCnt="0"/>
      <dgm:spPr/>
    </dgm:pt>
    <dgm:pt modelId="{73369CCC-28A1-400D-985E-B9369B101205}" type="pres">
      <dgm:prSet presAssocID="{6AF95909-41BB-4D76-9292-2AAFFDE5A24F}" presName="parentLin" presStyleCnt="0"/>
      <dgm:spPr/>
    </dgm:pt>
    <dgm:pt modelId="{0A9A7AEF-4551-48EE-94B3-2DE8E3850460}" type="pres">
      <dgm:prSet presAssocID="{6AF95909-41BB-4D76-9292-2AAFFDE5A24F}" presName="parentLeftMargin" presStyleLbl="node1" presStyleIdx="1" presStyleCnt="3"/>
      <dgm:spPr/>
    </dgm:pt>
    <dgm:pt modelId="{F4DE0EE2-1B85-45D4-A1FF-B59FA7A1D1CF}" type="pres">
      <dgm:prSet presAssocID="{6AF95909-41BB-4D76-9292-2AAFFDE5A24F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04B8CD3E-55D7-4061-86B3-98E95A5DC3B3}" type="pres">
      <dgm:prSet presAssocID="{6AF95909-41BB-4D76-9292-2AAFFDE5A24F}" presName="negativeSpace" presStyleCnt="0"/>
      <dgm:spPr/>
    </dgm:pt>
    <dgm:pt modelId="{F5FDE6B0-94CA-4CD4-93A6-2C19C22DBAEC}" type="pres">
      <dgm:prSet presAssocID="{6AF95909-41BB-4D76-9292-2AAFFDE5A24F}" presName="childText" presStyleLbl="conFgAcc1" presStyleIdx="2" presStyleCnt="3" custLinFactNeighborX="102" custLinFactNeighborY="95280">
        <dgm:presLayoutVars>
          <dgm:bulletEnabled val="1"/>
        </dgm:presLayoutVars>
      </dgm:prSet>
      <dgm:spPr/>
    </dgm:pt>
  </dgm:ptLst>
  <dgm:cxnLst>
    <dgm:cxn modelId="{02E5D632-D537-4657-B254-AC247FC0B2BA}" type="presOf" srcId="{BC581AF8-5012-4E70-ADA1-9434820F8D22}" destId="{BE91FA2C-02F6-451F-A7F6-398D0462394F}" srcOrd="1" destOrd="0" presId="urn:microsoft.com/office/officeart/2005/8/layout/list1"/>
    <dgm:cxn modelId="{C73A9D60-FF3B-4A3F-8FEB-C39F9BB98698}" type="presOf" srcId="{BC581AF8-5012-4E70-ADA1-9434820F8D22}" destId="{4E26160E-1852-4467-A1D0-DACAF6FE3B40}" srcOrd="0" destOrd="0" presId="urn:microsoft.com/office/officeart/2005/8/layout/list1"/>
    <dgm:cxn modelId="{429B9F45-8ADD-483D-B82A-6BE79A20E13B}" type="presOf" srcId="{A49B737F-FFC9-4DCA-A2BC-D7D8BA85B414}" destId="{336A98E8-2FC3-4436-8816-DB6A1C623A04}" srcOrd="0" destOrd="0" presId="urn:microsoft.com/office/officeart/2005/8/layout/list1"/>
    <dgm:cxn modelId="{157AC165-64A2-4847-8680-839EB8B8D0DA}" srcId="{A49B737F-FFC9-4DCA-A2BC-D7D8BA85B414}" destId="{7B5BBDD7-3015-4B2B-9C0F-E69C6B4CE6FA}" srcOrd="1" destOrd="0" parTransId="{DDA5A2FD-C0A8-449E-9104-A1F7A3273B8C}" sibTransId="{79FB17CD-70A7-4C84-A321-35200217E607}"/>
    <dgm:cxn modelId="{183AD272-FFF9-445B-8316-14CEB8112868}" type="presOf" srcId="{7B5BBDD7-3015-4B2B-9C0F-E69C6B4CE6FA}" destId="{006A778B-8185-4DF8-BC8A-D99B9A130B5C}" srcOrd="0" destOrd="0" presId="urn:microsoft.com/office/officeart/2005/8/layout/list1"/>
    <dgm:cxn modelId="{1B377453-BD3C-44F0-BBBF-B4BBD12B3EDB}" srcId="{A49B737F-FFC9-4DCA-A2BC-D7D8BA85B414}" destId="{BC581AF8-5012-4E70-ADA1-9434820F8D22}" srcOrd="0" destOrd="0" parTransId="{1646FDCA-3675-42CE-9A92-7CD47CF1A555}" sibTransId="{0DE973B7-2CC2-49FF-9340-E23BB897F7C4}"/>
    <dgm:cxn modelId="{F533B8C3-CD38-4F79-99D4-D21D8FADBAEB}" type="presOf" srcId="{6AF95909-41BB-4D76-9292-2AAFFDE5A24F}" destId="{F4DE0EE2-1B85-45D4-A1FF-B59FA7A1D1CF}" srcOrd="1" destOrd="0" presId="urn:microsoft.com/office/officeart/2005/8/layout/list1"/>
    <dgm:cxn modelId="{5C98ACE2-E8CC-4C65-AECF-60FFADAEF342}" type="presOf" srcId="{6AF95909-41BB-4D76-9292-2AAFFDE5A24F}" destId="{0A9A7AEF-4551-48EE-94B3-2DE8E3850460}" srcOrd="0" destOrd="0" presId="urn:microsoft.com/office/officeart/2005/8/layout/list1"/>
    <dgm:cxn modelId="{430525EC-FA48-4FB1-893C-01592363DCB2}" type="presOf" srcId="{7B5BBDD7-3015-4B2B-9C0F-E69C6B4CE6FA}" destId="{0F9090DF-805C-4AFE-A150-778CE414BA65}" srcOrd="1" destOrd="0" presId="urn:microsoft.com/office/officeart/2005/8/layout/list1"/>
    <dgm:cxn modelId="{E3846EEE-710F-4CE8-A18A-0D7B4D83C129}" srcId="{A49B737F-FFC9-4DCA-A2BC-D7D8BA85B414}" destId="{6AF95909-41BB-4D76-9292-2AAFFDE5A24F}" srcOrd="2" destOrd="0" parTransId="{FEF0DCCA-3982-4A9C-9427-705EDADA614F}" sibTransId="{3F11C5FD-49E0-4B4E-B89A-1BFB9D36CD0E}"/>
    <dgm:cxn modelId="{16DEFCDE-C4BF-459F-8996-298E0B0C83A0}" type="presParOf" srcId="{336A98E8-2FC3-4436-8816-DB6A1C623A04}" destId="{E84121E7-2FA8-4DDB-80C5-FB930CA2CEC0}" srcOrd="0" destOrd="0" presId="urn:microsoft.com/office/officeart/2005/8/layout/list1"/>
    <dgm:cxn modelId="{00A4E91B-8936-4476-B56B-1BEA750AF97D}" type="presParOf" srcId="{E84121E7-2FA8-4DDB-80C5-FB930CA2CEC0}" destId="{4E26160E-1852-4467-A1D0-DACAF6FE3B40}" srcOrd="0" destOrd="0" presId="urn:microsoft.com/office/officeart/2005/8/layout/list1"/>
    <dgm:cxn modelId="{98A597A7-2FD4-436D-A818-37532010A43E}" type="presParOf" srcId="{E84121E7-2FA8-4DDB-80C5-FB930CA2CEC0}" destId="{BE91FA2C-02F6-451F-A7F6-398D0462394F}" srcOrd="1" destOrd="0" presId="urn:microsoft.com/office/officeart/2005/8/layout/list1"/>
    <dgm:cxn modelId="{E50DDFAD-8DF0-4E6B-B7C6-F8C91D57ACC1}" type="presParOf" srcId="{336A98E8-2FC3-4436-8816-DB6A1C623A04}" destId="{C0D52650-139B-4DFB-B8ED-BFF6011CD2F7}" srcOrd="1" destOrd="0" presId="urn:microsoft.com/office/officeart/2005/8/layout/list1"/>
    <dgm:cxn modelId="{4E778509-C193-4A46-9F4C-88ADCB6E069A}" type="presParOf" srcId="{336A98E8-2FC3-4436-8816-DB6A1C623A04}" destId="{066F2B3B-2261-4660-961B-CCCC3A918781}" srcOrd="2" destOrd="0" presId="urn:microsoft.com/office/officeart/2005/8/layout/list1"/>
    <dgm:cxn modelId="{0165DAB1-201D-4054-B214-B3497ED53BB2}" type="presParOf" srcId="{336A98E8-2FC3-4436-8816-DB6A1C623A04}" destId="{4B247CEE-6055-4AB8-B10C-343A87CF9F87}" srcOrd="3" destOrd="0" presId="urn:microsoft.com/office/officeart/2005/8/layout/list1"/>
    <dgm:cxn modelId="{FED0F14A-EE0E-4A85-8E23-724B4117D87C}" type="presParOf" srcId="{336A98E8-2FC3-4436-8816-DB6A1C623A04}" destId="{EC780A12-75BB-4D8D-B9E6-20F0440E15AA}" srcOrd="4" destOrd="0" presId="urn:microsoft.com/office/officeart/2005/8/layout/list1"/>
    <dgm:cxn modelId="{9F114440-9ECD-439C-9332-6C9A3C0BA4D9}" type="presParOf" srcId="{EC780A12-75BB-4D8D-B9E6-20F0440E15AA}" destId="{006A778B-8185-4DF8-BC8A-D99B9A130B5C}" srcOrd="0" destOrd="0" presId="urn:microsoft.com/office/officeart/2005/8/layout/list1"/>
    <dgm:cxn modelId="{7E8C437E-53A6-4BAC-85E1-FC090A78052B}" type="presParOf" srcId="{EC780A12-75BB-4D8D-B9E6-20F0440E15AA}" destId="{0F9090DF-805C-4AFE-A150-778CE414BA65}" srcOrd="1" destOrd="0" presId="urn:microsoft.com/office/officeart/2005/8/layout/list1"/>
    <dgm:cxn modelId="{01A91CBA-A543-43C4-91C6-7281B31B5F7F}" type="presParOf" srcId="{336A98E8-2FC3-4436-8816-DB6A1C623A04}" destId="{4D4983BE-7E26-4940-8413-0BDDB7A1B498}" srcOrd="5" destOrd="0" presId="urn:microsoft.com/office/officeart/2005/8/layout/list1"/>
    <dgm:cxn modelId="{B401F103-DF47-4F88-9DE4-EC83B93E3A4A}" type="presParOf" srcId="{336A98E8-2FC3-4436-8816-DB6A1C623A04}" destId="{BF970888-7598-4018-AD31-8593836CFEC6}" srcOrd="6" destOrd="0" presId="urn:microsoft.com/office/officeart/2005/8/layout/list1"/>
    <dgm:cxn modelId="{C6A4BB9E-FB21-4A62-8491-FBDB6A7145D4}" type="presParOf" srcId="{336A98E8-2FC3-4436-8816-DB6A1C623A04}" destId="{08630B4C-64FB-4A43-9D66-DEFBDF39665C}" srcOrd="7" destOrd="0" presId="urn:microsoft.com/office/officeart/2005/8/layout/list1"/>
    <dgm:cxn modelId="{602E4E7D-2D34-45F4-BC1C-F21CE89D445F}" type="presParOf" srcId="{336A98E8-2FC3-4436-8816-DB6A1C623A04}" destId="{73369CCC-28A1-400D-985E-B9369B101205}" srcOrd="8" destOrd="0" presId="urn:microsoft.com/office/officeart/2005/8/layout/list1"/>
    <dgm:cxn modelId="{50E28991-EDED-4E8C-9F4B-3ED80B4EA497}" type="presParOf" srcId="{73369CCC-28A1-400D-985E-B9369B101205}" destId="{0A9A7AEF-4551-48EE-94B3-2DE8E3850460}" srcOrd="0" destOrd="0" presId="urn:microsoft.com/office/officeart/2005/8/layout/list1"/>
    <dgm:cxn modelId="{4FD96E74-8C94-48C0-A4D5-5AFC3AE88275}" type="presParOf" srcId="{73369CCC-28A1-400D-985E-B9369B101205}" destId="{F4DE0EE2-1B85-45D4-A1FF-B59FA7A1D1CF}" srcOrd="1" destOrd="0" presId="urn:microsoft.com/office/officeart/2005/8/layout/list1"/>
    <dgm:cxn modelId="{5A30BEF1-346F-4B90-8A6A-2CAE0387A0B8}" type="presParOf" srcId="{336A98E8-2FC3-4436-8816-DB6A1C623A04}" destId="{04B8CD3E-55D7-4061-86B3-98E95A5DC3B3}" srcOrd="9" destOrd="0" presId="urn:microsoft.com/office/officeart/2005/8/layout/list1"/>
    <dgm:cxn modelId="{A7375621-090C-4CF3-B3FE-DCB1DFACC5A3}" type="presParOf" srcId="{336A98E8-2FC3-4436-8816-DB6A1C623A04}" destId="{F5FDE6B0-94CA-4CD4-93A6-2C19C22DBA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ECC28-9FED-4C6E-A85C-5419C7C4969F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9ACF7-87EB-4AC4-8170-1B8606FCA64C}">
      <dgm:prSet phldrT="[Κείμενο]" custT="1"/>
      <dgm:spPr/>
      <dgm:t>
        <a:bodyPr/>
        <a:lstStyle/>
        <a:p>
          <a:r>
            <a:rPr lang="el-GR" sz="1800" dirty="0">
              <a:latin typeface="Century Gothic" panose="020B0502020202020204" pitchFamily="34" charset="0"/>
              <a:cs typeface="Calibri" panose="020F0502020204030204" pitchFamily="34" charset="0"/>
            </a:rPr>
            <a:t>Εταιρικές μορφές χωρίς νομική προσωπικότητα (συμπλοιοκτησία</a:t>
          </a:r>
          <a:r>
            <a:rPr lang="el-GR" sz="1800" dirty="0">
              <a:latin typeface="Century Gothic" panose="020B0502020202020204" pitchFamily="34" charset="0"/>
            </a:rPr>
            <a:t>)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1EBC82D9-AFE5-454B-9658-B27191D81181}" type="parTrans" cxnId="{BF17089B-BC4C-440D-BD03-DB3A96AA9E2F}">
      <dgm:prSet/>
      <dgm:spPr/>
      <dgm:t>
        <a:bodyPr/>
        <a:lstStyle/>
        <a:p>
          <a:endParaRPr lang="en-US" sz="1800"/>
        </a:p>
      </dgm:t>
    </dgm:pt>
    <dgm:pt modelId="{A84D9E47-F9B6-4386-97FE-C53402066A17}" type="sibTrans" cxnId="{BF17089B-BC4C-440D-BD03-DB3A96AA9E2F}">
      <dgm:prSet/>
      <dgm:spPr/>
      <dgm:t>
        <a:bodyPr/>
        <a:lstStyle/>
        <a:p>
          <a:endParaRPr lang="en-US" sz="1800"/>
        </a:p>
      </dgm:t>
    </dgm:pt>
    <dgm:pt modelId="{9D852C03-FFF0-4014-97B0-807E561D25C7}">
      <dgm:prSet phldrT="[Κείμενο]" custT="1"/>
      <dgm:spPr/>
      <dgm:t>
        <a:bodyPr/>
        <a:lstStyle/>
        <a:p>
          <a:r>
            <a:rPr lang="el-GR" sz="1800">
              <a:latin typeface="Century Gothic" panose="020B0502020202020204" pitchFamily="34" charset="0"/>
              <a:cs typeface="Calibri" panose="020F0502020204030204" pitchFamily="34" charset="0"/>
            </a:rPr>
            <a:t>Ατομικές εμπορικές επιχειρήσεις </a:t>
          </a:r>
          <a:endParaRPr lang="en-US" sz="18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1AAC9F9C-9240-4763-8022-ACF859ABB759}" type="parTrans" cxnId="{B691DAAD-233B-4048-B0A8-670F4B7AD379}">
      <dgm:prSet/>
      <dgm:spPr/>
      <dgm:t>
        <a:bodyPr/>
        <a:lstStyle/>
        <a:p>
          <a:endParaRPr lang="en-US" sz="1800"/>
        </a:p>
      </dgm:t>
    </dgm:pt>
    <dgm:pt modelId="{4D0FFA60-8AE4-49FE-B58A-70A738DF0485}" type="sibTrans" cxnId="{B691DAAD-233B-4048-B0A8-670F4B7AD379}">
      <dgm:prSet/>
      <dgm:spPr/>
      <dgm:t>
        <a:bodyPr/>
        <a:lstStyle/>
        <a:p>
          <a:endParaRPr lang="en-US" sz="1800"/>
        </a:p>
      </dgm:t>
    </dgm:pt>
    <dgm:pt modelId="{563F8582-D03B-408C-A74F-568BAA454F49}">
      <dgm:prSet phldrT="[Κείμενο]" custT="1"/>
      <dgm:spPr/>
      <dgm:t>
        <a:bodyPr/>
        <a:lstStyle/>
        <a:p>
          <a:r>
            <a:rPr lang="el-GR" sz="1800">
              <a:latin typeface="Century Gothic" panose="020B0502020202020204" pitchFamily="34" charset="0"/>
              <a:cs typeface="Calibri" panose="020F0502020204030204" pitchFamily="34" charset="0"/>
            </a:rPr>
            <a:t>Ναυτικές του Ν.959/1979 </a:t>
          </a:r>
          <a:endParaRPr lang="en-US" sz="18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F3B02204-B978-4324-BFB1-E01A5AED2B93}" type="parTrans" cxnId="{78FD5FCE-79EB-4F6C-BB6B-8BDC6B4A25E5}">
      <dgm:prSet/>
      <dgm:spPr/>
      <dgm:t>
        <a:bodyPr/>
        <a:lstStyle/>
        <a:p>
          <a:endParaRPr lang="en-US" sz="1800"/>
        </a:p>
      </dgm:t>
    </dgm:pt>
    <dgm:pt modelId="{B0C3EAFA-B075-4867-8529-BAA09E88F6E9}" type="sibTrans" cxnId="{78FD5FCE-79EB-4F6C-BB6B-8BDC6B4A25E5}">
      <dgm:prSet/>
      <dgm:spPr/>
      <dgm:t>
        <a:bodyPr/>
        <a:lstStyle/>
        <a:p>
          <a:endParaRPr lang="en-US" sz="1800"/>
        </a:p>
      </dgm:t>
    </dgm:pt>
    <dgm:pt modelId="{804DD3E7-F15D-4273-BAC1-9EE4C21DC52D}">
      <dgm:prSet phldrT="[Κείμενο]" custT="1"/>
      <dgm:spPr/>
      <dgm:t>
        <a:bodyPr/>
        <a:lstStyle/>
        <a:p>
          <a:r>
            <a:rPr lang="el-GR" sz="1800">
              <a:latin typeface="Century Gothic" panose="020B0502020202020204" pitchFamily="34" charset="0"/>
              <a:cs typeface="Calibri" panose="020F0502020204030204" pitchFamily="34" charset="0"/>
            </a:rPr>
            <a:t>ΝΕΠΑ  του Ν. 3182/2003 </a:t>
          </a:r>
          <a:endParaRPr lang="en-US" sz="18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987A1C48-964B-4DC8-89CF-ADC99A1C9570}" type="parTrans" cxnId="{C942CC8D-5D50-4D3E-8367-05B1FF29C513}">
      <dgm:prSet/>
      <dgm:spPr/>
      <dgm:t>
        <a:bodyPr/>
        <a:lstStyle/>
        <a:p>
          <a:endParaRPr lang="en-US" sz="1800"/>
        </a:p>
      </dgm:t>
    </dgm:pt>
    <dgm:pt modelId="{038BDC22-6ABC-4F3F-A9C6-5298D25A622A}" type="sibTrans" cxnId="{C942CC8D-5D50-4D3E-8367-05B1FF29C513}">
      <dgm:prSet/>
      <dgm:spPr/>
      <dgm:t>
        <a:bodyPr/>
        <a:lstStyle/>
        <a:p>
          <a:endParaRPr lang="en-US" sz="1800"/>
        </a:p>
      </dgm:t>
    </dgm:pt>
    <dgm:pt modelId="{836EB87C-6C57-4891-977C-326FA7C98274}">
      <dgm:prSet phldrT="[Κείμενο]" custT="1"/>
      <dgm:spPr/>
      <dgm:t>
        <a:bodyPr/>
        <a:lstStyle/>
        <a:p>
          <a:r>
            <a:rPr lang="el-GR" sz="1800">
              <a:latin typeface="Century Gothic" panose="020B0502020202020204" pitchFamily="34" charset="0"/>
              <a:cs typeface="Calibri" panose="020F0502020204030204" pitchFamily="34" charset="0"/>
            </a:rPr>
            <a:t>Αγροτικοί Συνεταιρισμοί Ν.4384/2016</a:t>
          </a:r>
          <a:endParaRPr lang="en-US" sz="18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5AB9FD36-6BF9-4436-9E81-8176E6656299}" type="parTrans" cxnId="{893E1717-A8AE-484C-B13E-150EFA17710C}">
      <dgm:prSet/>
      <dgm:spPr/>
      <dgm:t>
        <a:bodyPr/>
        <a:lstStyle/>
        <a:p>
          <a:endParaRPr lang="en-US" sz="1800"/>
        </a:p>
      </dgm:t>
    </dgm:pt>
    <dgm:pt modelId="{AF392E50-D125-43BD-ADAF-D3ABAFDB148B}" type="sibTrans" cxnId="{893E1717-A8AE-484C-B13E-150EFA17710C}">
      <dgm:prSet/>
      <dgm:spPr/>
      <dgm:t>
        <a:bodyPr/>
        <a:lstStyle/>
        <a:p>
          <a:endParaRPr lang="en-US" sz="1800"/>
        </a:p>
      </dgm:t>
    </dgm:pt>
    <dgm:pt modelId="{4FEC27CB-327F-4FB1-80A8-4C6125389971}" type="pres">
      <dgm:prSet presAssocID="{ABBECC28-9FED-4C6E-A85C-5419C7C4969F}" presName="Name0" presStyleCnt="0">
        <dgm:presLayoutVars>
          <dgm:chMax val="7"/>
          <dgm:chPref val="7"/>
          <dgm:dir/>
        </dgm:presLayoutVars>
      </dgm:prSet>
      <dgm:spPr/>
    </dgm:pt>
    <dgm:pt modelId="{DF584A41-4DDF-4D8B-A759-4A8D2FF81FF3}" type="pres">
      <dgm:prSet presAssocID="{ABBECC28-9FED-4C6E-A85C-5419C7C4969F}" presName="Name1" presStyleCnt="0"/>
      <dgm:spPr/>
    </dgm:pt>
    <dgm:pt modelId="{A34F16F9-161F-4E9B-A815-90797A077B29}" type="pres">
      <dgm:prSet presAssocID="{ABBECC28-9FED-4C6E-A85C-5419C7C4969F}" presName="cycle" presStyleCnt="0"/>
      <dgm:spPr/>
    </dgm:pt>
    <dgm:pt modelId="{723314DD-926C-4A8B-99FB-8E7A411A769D}" type="pres">
      <dgm:prSet presAssocID="{ABBECC28-9FED-4C6E-A85C-5419C7C4969F}" presName="srcNode" presStyleLbl="node1" presStyleIdx="0" presStyleCnt="5"/>
      <dgm:spPr/>
    </dgm:pt>
    <dgm:pt modelId="{30DFEB67-5484-4050-B058-B1A24E1D1617}" type="pres">
      <dgm:prSet presAssocID="{ABBECC28-9FED-4C6E-A85C-5419C7C4969F}" presName="conn" presStyleLbl="parChTrans1D2" presStyleIdx="0" presStyleCnt="1"/>
      <dgm:spPr/>
    </dgm:pt>
    <dgm:pt modelId="{701FB01F-7060-4D58-954A-BFF873BAB1FE}" type="pres">
      <dgm:prSet presAssocID="{ABBECC28-9FED-4C6E-A85C-5419C7C4969F}" presName="extraNode" presStyleLbl="node1" presStyleIdx="0" presStyleCnt="5"/>
      <dgm:spPr/>
    </dgm:pt>
    <dgm:pt modelId="{D2DAA583-16FF-489B-B665-5A6EE9DC6BB5}" type="pres">
      <dgm:prSet presAssocID="{ABBECC28-9FED-4C6E-A85C-5419C7C4969F}" presName="dstNode" presStyleLbl="node1" presStyleIdx="0" presStyleCnt="5"/>
      <dgm:spPr/>
    </dgm:pt>
    <dgm:pt modelId="{9F5074A3-FAB7-4550-8576-F54138524CB5}" type="pres">
      <dgm:prSet presAssocID="{E509ACF7-87EB-4AC4-8170-1B8606FCA64C}" presName="text_1" presStyleLbl="node1" presStyleIdx="0" presStyleCnt="5">
        <dgm:presLayoutVars>
          <dgm:bulletEnabled val="1"/>
        </dgm:presLayoutVars>
      </dgm:prSet>
      <dgm:spPr/>
    </dgm:pt>
    <dgm:pt modelId="{A52DECF2-5F41-4155-BC4A-1D63349261A4}" type="pres">
      <dgm:prSet presAssocID="{E509ACF7-87EB-4AC4-8170-1B8606FCA64C}" presName="accent_1" presStyleCnt="0"/>
      <dgm:spPr/>
    </dgm:pt>
    <dgm:pt modelId="{B45EA077-CD5F-41CD-84A6-D143BD6E403B}" type="pres">
      <dgm:prSet presAssocID="{E509ACF7-87EB-4AC4-8170-1B8606FCA64C}" presName="accentRepeatNode" presStyleLbl="solidFgAcc1" presStyleIdx="0" presStyleCnt="5"/>
      <dgm:spPr/>
    </dgm:pt>
    <dgm:pt modelId="{AD3288FC-5782-46D0-A7B8-5028DEF071C2}" type="pres">
      <dgm:prSet presAssocID="{9D852C03-FFF0-4014-97B0-807E561D25C7}" presName="text_2" presStyleLbl="node1" presStyleIdx="1" presStyleCnt="5">
        <dgm:presLayoutVars>
          <dgm:bulletEnabled val="1"/>
        </dgm:presLayoutVars>
      </dgm:prSet>
      <dgm:spPr/>
    </dgm:pt>
    <dgm:pt modelId="{E9ACD8ED-E5B6-4583-8550-FEADEBB78503}" type="pres">
      <dgm:prSet presAssocID="{9D852C03-FFF0-4014-97B0-807E561D25C7}" presName="accent_2" presStyleCnt="0"/>
      <dgm:spPr/>
    </dgm:pt>
    <dgm:pt modelId="{D639EAFC-4D8F-4DAC-ACED-DA715D2ECA11}" type="pres">
      <dgm:prSet presAssocID="{9D852C03-FFF0-4014-97B0-807E561D25C7}" presName="accentRepeatNode" presStyleLbl="solidFgAcc1" presStyleIdx="1" presStyleCnt="5"/>
      <dgm:spPr/>
    </dgm:pt>
    <dgm:pt modelId="{55352D71-C36B-46FD-AC22-A7F8BDAC075D}" type="pres">
      <dgm:prSet presAssocID="{563F8582-D03B-408C-A74F-568BAA454F49}" presName="text_3" presStyleLbl="node1" presStyleIdx="2" presStyleCnt="5">
        <dgm:presLayoutVars>
          <dgm:bulletEnabled val="1"/>
        </dgm:presLayoutVars>
      </dgm:prSet>
      <dgm:spPr/>
    </dgm:pt>
    <dgm:pt modelId="{564C67AF-4966-4517-B74F-11E43B32EA54}" type="pres">
      <dgm:prSet presAssocID="{563F8582-D03B-408C-A74F-568BAA454F49}" presName="accent_3" presStyleCnt="0"/>
      <dgm:spPr/>
    </dgm:pt>
    <dgm:pt modelId="{889EEA27-27F5-4C01-BA50-DCD13A2938B3}" type="pres">
      <dgm:prSet presAssocID="{563F8582-D03B-408C-A74F-568BAA454F49}" presName="accentRepeatNode" presStyleLbl="solidFgAcc1" presStyleIdx="2" presStyleCnt="5"/>
      <dgm:spPr/>
    </dgm:pt>
    <dgm:pt modelId="{2DCD6378-7057-44AF-B307-006A557248D0}" type="pres">
      <dgm:prSet presAssocID="{804DD3E7-F15D-4273-BAC1-9EE4C21DC52D}" presName="text_4" presStyleLbl="node1" presStyleIdx="3" presStyleCnt="5">
        <dgm:presLayoutVars>
          <dgm:bulletEnabled val="1"/>
        </dgm:presLayoutVars>
      </dgm:prSet>
      <dgm:spPr/>
    </dgm:pt>
    <dgm:pt modelId="{873EE8EC-CEFD-4A7B-8FAD-64E8143B6145}" type="pres">
      <dgm:prSet presAssocID="{804DD3E7-F15D-4273-BAC1-9EE4C21DC52D}" presName="accent_4" presStyleCnt="0"/>
      <dgm:spPr/>
    </dgm:pt>
    <dgm:pt modelId="{DE9E3A45-7065-4CE6-8ED2-DE90086C1FF8}" type="pres">
      <dgm:prSet presAssocID="{804DD3E7-F15D-4273-BAC1-9EE4C21DC52D}" presName="accentRepeatNode" presStyleLbl="solidFgAcc1" presStyleIdx="3" presStyleCnt="5"/>
      <dgm:spPr/>
    </dgm:pt>
    <dgm:pt modelId="{6F3EFD5A-9A36-4EE3-BFF6-CF499672676C}" type="pres">
      <dgm:prSet presAssocID="{836EB87C-6C57-4891-977C-326FA7C98274}" presName="text_5" presStyleLbl="node1" presStyleIdx="4" presStyleCnt="5">
        <dgm:presLayoutVars>
          <dgm:bulletEnabled val="1"/>
        </dgm:presLayoutVars>
      </dgm:prSet>
      <dgm:spPr/>
    </dgm:pt>
    <dgm:pt modelId="{15BF9356-82D6-4BBA-AF6B-705AB7CA14EE}" type="pres">
      <dgm:prSet presAssocID="{836EB87C-6C57-4891-977C-326FA7C98274}" presName="accent_5" presStyleCnt="0"/>
      <dgm:spPr/>
    </dgm:pt>
    <dgm:pt modelId="{E4158631-499F-4B3A-8C90-5F6EB961C903}" type="pres">
      <dgm:prSet presAssocID="{836EB87C-6C57-4891-977C-326FA7C98274}" presName="accentRepeatNode" presStyleLbl="solidFgAcc1" presStyleIdx="4" presStyleCnt="5"/>
      <dgm:spPr/>
    </dgm:pt>
  </dgm:ptLst>
  <dgm:cxnLst>
    <dgm:cxn modelId="{893E1717-A8AE-484C-B13E-150EFA17710C}" srcId="{ABBECC28-9FED-4C6E-A85C-5419C7C4969F}" destId="{836EB87C-6C57-4891-977C-326FA7C98274}" srcOrd="4" destOrd="0" parTransId="{5AB9FD36-6BF9-4436-9E81-8176E6656299}" sibTransId="{AF392E50-D125-43BD-ADAF-D3ABAFDB148B}"/>
    <dgm:cxn modelId="{6348042B-E717-49DA-B26C-578F412C3B39}" type="presOf" srcId="{ABBECC28-9FED-4C6E-A85C-5419C7C4969F}" destId="{4FEC27CB-327F-4FB1-80A8-4C6125389971}" srcOrd="0" destOrd="0" presId="urn:microsoft.com/office/officeart/2008/layout/VerticalCurvedList"/>
    <dgm:cxn modelId="{D0F1DB48-DA09-4110-A12E-0109AE271BEB}" type="presOf" srcId="{804DD3E7-F15D-4273-BAC1-9EE4C21DC52D}" destId="{2DCD6378-7057-44AF-B307-006A557248D0}" srcOrd="0" destOrd="0" presId="urn:microsoft.com/office/officeart/2008/layout/VerticalCurvedList"/>
    <dgm:cxn modelId="{76B20F72-D971-41D5-8495-46C865793670}" type="presOf" srcId="{836EB87C-6C57-4891-977C-326FA7C98274}" destId="{6F3EFD5A-9A36-4EE3-BFF6-CF499672676C}" srcOrd="0" destOrd="0" presId="urn:microsoft.com/office/officeart/2008/layout/VerticalCurvedList"/>
    <dgm:cxn modelId="{8B6E8672-4F8E-4762-9F2B-193A6D348C9C}" type="presOf" srcId="{A84D9E47-F9B6-4386-97FE-C53402066A17}" destId="{30DFEB67-5484-4050-B058-B1A24E1D1617}" srcOrd="0" destOrd="0" presId="urn:microsoft.com/office/officeart/2008/layout/VerticalCurvedList"/>
    <dgm:cxn modelId="{942AFB82-DE84-483F-ACEE-9A829B824D1A}" type="presOf" srcId="{563F8582-D03B-408C-A74F-568BAA454F49}" destId="{55352D71-C36B-46FD-AC22-A7F8BDAC075D}" srcOrd="0" destOrd="0" presId="urn:microsoft.com/office/officeart/2008/layout/VerticalCurvedList"/>
    <dgm:cxn modelId="{C942CC8D-5D50-4D3E-8367-05B1FF29C513}" srcId="{ABBECC28-9FED-4C6E-A85C-5419C7C4969F}" destId="{804DD3E7-F15D-4273-BAC1-9EE4C21DC52D}" srcOrd="3" destOrd="0" parTransId="{987A1C48-964B-4DC8-89CF-ADC99A1C9570}" sibTransId="{038BDC22-6ABC-4F3F-A9C6-5298D25A622A}"/>
    <dgm:cxn modelId="{9FB2DE8D-6415-42D4-BDC5-95255B2B801E}" type="presOf" srcId="{E509ACF7-87EB-4AC4-8170-1B8606FCA64C}" destId="{9F5074A3-FAB7-4550-8576-F54138524CB5}" srcOrd="0" destOrd="0" presId="urn:microsoft.com/office/officeart/2008/layout/VerticalCurvedList"/>
    <dgm:cxn modelId="{BF17089B-BC4C-440D-BD03-DB3A96AA9E2F}" srcId="{ABBECC28-9FED-4C6E-A85C-5419C7C4969F}" destId="{E509ACF7-87EB-4AC4-8170-1B8606FCA64C}" srcOrd="0" destOrd="0" parTransId="{1EBC82D9-AFE5-454B-9658-B27191D81181}" sibTransId="{A84D9E47-F9B6-4386-97FE-C53402066A17}"/>
    <dgm:cxn modelId="{58CC09A3-B791-4A39-B88C-DF805DFCB2FE}" type="presOf" srcId="{9D852C03-FFF0-4014-97B0-807E561D25C7}" destId="{AD3288FC-5782-46D0-A7B8-5028DEF071C2}" srcOrd="0" destOrd="0" presId="urn:microsoft.com/office/officeart/2008/layout/VerticalCurvedList"/>
    <dgm:cxn modelId="{B691DAAD-233B-4048-B0A8-670F4B7AD379}" srcId="{ABBECC28-9FED-4C6E-A85C-5419C7C4969F}" destId="{9D852C03-FFF0-4014-97B0-807E561D25C7}" srcOrd="1" destOrd="0" parTransId="{1AAC9F9C-9240-4763-8022-ACF859ABB759}" sibTransId="{4D0FFA60-8AE4-49FE-B58A-70A738DF0485}"/>
    <dgm:cxn modelId="{78FD5FCE-79EB-4F6C-BB6B-8BDC6B4A25E5}" srcId="{ABBECC28-9FED-4C6E-A85C-5419C7C4969F}" destId="{563F8582-D03B-408C-A74F-568BAA454F49}" srcOrd="2" destOrd="0" parTransId="{F3B02204-B978-4324-BFB1-E01A5AED2B93}" sibTransId="{B0C3EAFA-B075-4867-8529-BAA09E88F6E9}"/>
    <dgm:cxn modelId="{B32928D7-F906-492C-AE64-C8DD265D7DE6}" type="presParOf" srcId="{4FEC27CB-327F-4FB1-80A8-4C6125389971}" destId="{DF584A41-4DDF-4D8B-A759-4A8D2FF81FF3}" srcOrd="0" destOrd="0" presId="urn:microsoft.com/office/officeart/2008/layout/VerticalCurvedList"/>
    <dgm:cxn modelId="{58F78E4D-8251-4026-B198-0F75B7657602}" type="presParOf" srcId="{DF584A41-4DDF-4D8B-A759-4A8D2FF81FF3}" destId="{A34F16F9-161F-4E9B-A815-90797A077B29}" srcOrd="0" destOrd="0" presId="urn:microsoft.com/office/officeart/2008/layout/VerticalCurvedList"/>
    <dgm:cxn modelId="{57F4B8A4-2A3A-4996-B7C0-CAEC263FDD61}" type="presParOf" srcId="{A34F16F9-161F-4E9B-A815-90797A077B29}" destId="{723314DD-926C-4A8B-99FB-8E7A411A769D}" srcOrd="0" destOrd="0" presId="urn:microsoft.com/office/officeart/2008/layout/VerticalCurvedList"/>
    <dgm:cxn modelId="{AA09DECC-F839-4764-A733-1558614CCC5D}" type="presParOf" srcId="{A34F16F9-161F-4E9B-A815-90797A077B29}" destId="{30DFEB67-5484-4050-B058-B1A24E1D1617}" srcOrd="1" destOrd="0" presId="urn:microsoft.com/office/officeart/2008/layout/VerticalCurvedList"/>
    <dgm:cxn modelId="{905C4C5A-DA3D-4581-BBE6-9548CE68A2D8}" type="presParOf" srcId="{A34F16F9-161F-4E9B-A815-90797A077B29}" destId="{701FB01F-7060-4D58-954A-BFF873BAB1FE}" srcOrd="2" destOrd="0" presId="urn:microsoft.com/office/officeart/2008/layout/VerticalCurvedList"/>
    <dgm:cxn modelId="{18809D36-279E-4F53-AC4A-0B61BAE4714C}" type="presParOf" srcId="{A34F16F9-161F-4E9B-A815-90797A077B29}" destId="{D2DAA583-16FF-489B-B665-5A6EE9DC6BB5}" srcOrd="3" destOrd="0" presId="urn:microsoft.com/office/officeart/2008/layout/VerticalCurvedList"/>
    <dgm:cxn modelId="{73DA141C-6EC9-45D7-AD7D-5C7E82334A3B}" type="presParOf" srcId="{DF584A41-4DDF-4D8B-A759-4A8D2FF81FF3}" destId="{9F5074A3-FAB7-4550-8576-F54138524CB5}" srcOrd="1" destOrd="0" presId="urn:microsoft.com/office/officeart/2008/layout/VerticalCurvedList"/>
    <dgm:cxn modelId="{2BC904D5-CCB3-4196-8D7D-7137AFC262F8}" type="presParOf" srcId="{DF584A41-4DDF-4D8B-A759-4A8D2FF81FF3}" destId="{A52DECF2-5F41-4155-BC4A-1D63349261A4}" srcOrd="2" destOrd="0" presId="urn:microsoft.com/office/officeart/2008/layout/VerticalCurvedList"/>
    <dgm:cxn modelId="{8E0AE9D9-C766-4898-BDF9-223BB4244B33}" type="presParOf" srcId="{A52DECF2-5F41-4155-BC4A-1D63349261A4}" destId="{B45EA077-CD5F-41CD-84A6-D143BD6E403B}" srcOrd="0" destOrd="0" presId="urn:microsoft.com/office/officeart/2008/layout/VerticalCurvedList"/>
    <dgm:cxn modelId="{EFDD5C81-65C8-475B-8FDA-D0732E0E642C}" type="presParOf" srcId="{DF584A41-4DDF-4D8B-A759-4A8D2FF81FF3}" destId="{AD3288FC-5782-46D0-A7B8-5028DEF071C2}" srcOrd="3" destOrd="0" presId="urn:microsoft.com/office/officeart/2008/layout/VerticalCurvedList"/>
    <dgm:cxn modelId="{1A8E92E1-6B11-428B-9F1A-7CB29A918112}" type="presParOf" srcId="{DF584A41-4DDF-4D8B-A759-4A8D2FF81FF3}" destId="{E9ACD8ED-E5B6-4583-8550-FEADEBB78503}" srcOrd="4" destOrd="0" presId="urn:microsoft.com/office/officeart/2008/layout/VerticalCurvedList"/>
    <dgm:cxn modelId="{59EBAD9A-FF28-4035-991C-9CB4B1DF4E24}" type="presParOf" srcId="{E9ACD8ED-E5B6-4583-8550-FEADEBB78503}" destId="{D639EAFC-4D8F-4DAC-ACED-DA715D2ECA11}" srcOrd="0" destOrd="0" presId="urn:microsoft.com/office/officeart/2008/layout/VerticalCurvedList"/>
    <dgm:cxn modelId="{97997B44-38B0-42E9-AF6F-E3B18C826620}" type="presParOf" srcId="{DF584A41-4DDF-4D8B-A759-4A8D2FF81FF3}" destId="{55352D71-C36B-46FD-AC22-A7F8BDAC075D}" srcOrd="5" destOrd="0" presId="urn:microsoft.com/office/officeart/2008/layout/VerticalCurvedList"/>
    <dgm:cxn modelId="{07DC15E1-7360-4FBC-AEA7-15ABA7A4D09B}" type="presParOf" srcId="{DF584A41-4DDF-4D8B-A759-4A8D2FF81FF3}" destId="{564C67AF-4966-4517-B74F-11E43B32EA54}" srcOrd="6" destOrd="0" presId="urn:microsoft.com/office/officeart/2008/layout/VerticalCurvedList"/>
    <dgm:cxn modelId="{2B388360-5845-4212-91C0-6504E97B6ED0}" type="presParOf" srcId="{564C67AF-4966-4517-B74F-11E43B32EA54}" destId="{889EEA27-27F5-4C01-BA50-DCD13A2938B3}" srcOrd="0" destOrd="0" presId="urn:microsoft.com/office/officeart/2008/layout/VerticalCurvedList"/>
    <dgm:cxn modelId="{BF542E25-27C7-45FE-9A65-5B31919AC37B}" type="presParOf" srcId="{DF584A41-4DDF-4D8B-A759-4A8D2FF81FF3}" destId="{2DCD6378-7057-44AF-B307-006A557248D0}" srcOrd="7" destOrd="0" presId="urn:microsoft.com/office/officeart/2008/layout/VerticalCurvedList"/>
    <dgm:cxn modelId="{1601C129-FB72-4C43-98FE-A2E4AD3D244D}" type="presParOf" srcId="{DF584A41-4DDF-4D8B-A759-4A8D2FF81FF3}" destId="{873EE8EC-CEFD-4A7B-8FAD-64E8143B6145}" srcOrd="8" destOrd="0" presId="urn:microsoft.com/office/officeart/2008/layout/VerticalCurvedList"/>
    <dgm:cxn modelId="{4D9C8800-24E7-4001-9B7B-5D1B95707987}" type="presParOf" srcId="{873EE8EC-CEFD-4A7B-8FAD-64E8143B6145}" destId="{DE9E3A45-7065-4CE6-8ED2-DE90086C1FF8}" srcOrd="0" destOrd="0" presId="urn:microsoft.com/office/officeart/2008/layout/VerticalCurvedList"/>
    <dgm:cxn modelId="{DAC5FCB1-8C9A-4DFD-8635-55800488341F}" type="presParOf" srcId="{DF584A41-4DDF-4D8B-A759-4A8D2FF81FF3}" destId="{6F3EFD5A-9A36-4EE3-BFF6-CF499672676C}" srcOrd="9" destOrd="0" presId="urn:microsoft.com/office/officeart/2008/layout/VerticalCurvedList"/>
    <dgm:cxn modelId="{E7D34FB8-A88A-46D2-BBB6-017C50DFBEF5}" type="presParOf" srcId="{DF584A41-4DDF-4D8B-A759-4A8D2FF81FF3}" destId="{15BF9356-82D6-4BBA-AF6B-705AB7CA14EE}" srcOrd="10" destOrd="0" presId="urn:microsoft.com/office/officeart/2008/layout/VerticalCurvedList"/>
    <dgm:cxn modelId="{FC02B73B-7DC2-44E2-8CE9-A9E10DE8B5E2}" type="presParOf" srcId="{15BF9356-82D6-4BBA-AF6B-705AB7CA14EE}" destId="{E4158631-499F-4B3A-8C90-5F6EB961C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A92B1-91FA-4FFE-94B4-637B55D9E1A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668D73D-FC5C-471A-8141-F61DD1B507C7}">
      <dgm:prSet phldrT="[Text]" custT="1"/>
      <dgm:spPr/>
      <dgm:t>
        <a:bodyPr/>
        <a:lstStyle/>
        <a:p>
          <a:r>
            <a:rPr lang="el-GR" sz="2000" dirty="0">
              <a:solidFill>
                <a:srgbClr val="002060"/>
              </a:solidFill>
              <a:latin typeface="Century Gothic" panose="020B0502020202020204" pitchFamily="34" charset="0"/>
            </a:rPr>
            <a:t>Σχέδιο Σύμβασης Διάσπασης μεταγενέστερο της 15/4 για οποιαδήποτε από τις εταιρείες που μετέχουν </a:t>
          </a:r>
        </a:p>
      </dgm:t>
    </dgm:pt>
    <dgm:pt modelId="{C85D20C5-FC8E-4E7C-92CD-92E45FE9F07F}" type="parTrans" cxnId="{AB2B7F62-2BBC-4ECB-A1E5-BCC3B5E17458}">
      <dgm:prSet/>
      <dgm:spPr/>
      <dgm:t>
        <a:bodyPr/>
        <a:lstStyle/>
        <a:p>
          <a:endParaRPr lang="el-GR"/>
        </a:p>
      </dgm:t>
    </dgm:pt>
    <dgm:pt modelId="{C7AEF2F8-6D16-4AD2-BBAD-71C47320183D}" type="sibTrans" cxnId="{AB2B7F62-2BBC-4ECB-A1E5-BCC3B5E17458}">
      <dgm:prSet/>
      <dgm:spPr/>
      <dgm:t>
        <a:bodyPr/>
        <a:lstStyle/>
        <a:p>
          <a:endParaRPr lang="el-GR"/>
        </a:p>
      </dgm:t>
    </dgm:pt>
    <dgm:pt modelId="{067C870A-B5A9-4299-A2F7-DE1EF931F71F}">
      <dgm:prSet phldrT="[Text]" custT="1"/>
      <dgm:spPr/>
      <dgm:t>
        <a:bodyPr/>
        <a:lstStyle/>
        <a:p>
          <a:r>
            <a:rPr lang="el-GR" sz="2000" dirty="0">
              <a:solidFill>
                <a:srgbClr val="002060"/>
              </a:solidFill>
              <a:latin typeface="Century Gothic" panose="020B0502020202020204" pitchFamily="34" charset="0"/>
            </a:rPr>
            <a:t>Μετατροπές στις οποίες η απόφαση της Γ.Σ είναι μεταγενέστερη της 15/4 </a:t>
          </a:r>
        </a:p>
      </dgm:t>
    </dgm:pt>
    <dgm:pt modelId="{533A8803-96F1-4F7A-81A8-E312060B4AAC}" type="parTrans" cxnId="{D7BF7EC6-C909-47AD-BE17-3F1BC85C8398}">
      <dgm:prSet/>
      <dgm:spPr/>
      <dgm:t>
        <a:bodyPr/>
        <a:lstStyle/>
        <a:p>
          <a:endParaRPr lang="el-GR"/>
        </a:p>
      </dgm:t>
    </dgm:pt>
    <dgm:pt modelId="{FF6A8F16-F90A-4DE5-B85B-AFE0CE196CC1}" type="sibTrans" cxnId="{D7BF7EC6-C909-47AD-BE17-3F1BC85C8398}">
      <dgm:prSet/>
      <dgm:spPr/>
      <dgm:t>
        <a:bodyPr/>
        <a:lstStyle/>
        <a:p>
          <a:endParaRPr lang="el-GR"/>
        </a:p>
      </dgm:t>
    </dgm:pt>
    <dgm:pt modelId="{F7DF3331-24E8-4EE3-BBAB-3A3867C42A4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l-GR" sz="2000" dirty="0">
              <a:solidFill>
                <a:srgbClr val="002060"/>
              </a:solidFill>
              <a:latin typeface="Century Gothic" panose="020B0502020202020204" pitchFamily="34" charset="0"/>
            </a:rPr>
            <a:t>Σχέδιο Σύμβασης Συγχώνευσης μεταγενέστερο της 15/4 για οποιαδήποτε από τις εταιρείες που μετέχουν  </a:t>
          </a:r>
        </a:p>
      </dgm:t>
    </dgm:pt>
    <dgm:pt modelId="{2FC1CA9B-5C55-412A-B0BB-FE9DD1971EB0}" type="parTrans" cxnId="{4FB78E0A-A81D-4E2B-ADCF-499D6D6AE007}">
      <dgm:prSet/>
      <dgm:spPr/>
      <dgm:t>
        <a:bodyPr/>
        <a:lstStyle/>
        <a:p>
          <a:endParaRPr lang="el-GR"/>
        </a:p>
      </dgm:t>
    </dgm:pt>
    <dgm:pt modelId="{5363801A-B2A7-42AA-8DE4-385A2A781D6B}" type="sibTrans" cxnId="{4FB78E0A-A81D-4E2B-ADCF-499D6D6AE007}">
      <dgm:prSet/>
      <dgm:spPr/>
      <dgm:t>
        <a:bodyPr/>
        <a:lstStyle/>
        <a:p>
          <a:endParaRPr lang="el-GR"/>
        </a:p>
      </dgm:t>
    </dgm:pt>
    <dgm:pt modelId="{DE287D0C-5698-47DB-9A8E-D744E52F0922}" type="pres">
      <dgm:prSet presAssocID="{F22A92B1-91FA-4FFE-94B4-637B55D9E1AB}" presName="compositeShape" presStyleCnt="0">
        <dgm:presLayoutVars>
          <dgm:chMax val="7"/>
          <dgm:dir/>
          <dgm:resizeHandles val="exact"/>
        </dgm:presLayoutVars>
      </dgm:prSet>
      <dgm:spPr/>
    </dgm:pt>
    <dgm:pt modelId="{07B605B8-66CD-4BCE-8D8A-68AF30432F3C}" type="pres">
      <dgm:prSet presAssocID="{F22A92B1-91FA-4FFE-94B4-637B55D9E1AB}" presName="wedge1" presStyleLbl="node1" presStyleIdx="0" presStyleCnt="3" custScaleX="155898"/>
      <dgm:spPr/>
    </dgm:pt>
    <dgm:pt modelId="{2F4600AE-0177-4B52-8F1B-D46FA12AFB33}" type="pres">
      <dgm:prSet presAssocID="{F22A92B1-91FA-4FFE-94B4-637B55D9E1AB}" presName="dummy1a" presStyleCnt="0"/>
      <dgm:spPr/>
    </dgm:pt>
    <dgm:pt modelId="{1D0FCAD4-CDFF-41C7-A62F-956EC560E418}" type="pres">
      <dgm:prSet presAssocID="{F22A92B1-91FA-4FFE-94B4-637B55D9E1AB}" presName="dummy1b" presStyleCnt="0"/>
      <dgm:spPr/>
    </dgm:pt>
    <dgm:pt modelId="{4ADDB646-8474-4E2F-8BCD-2D867332AAE9}" type="pres">
      <dgm:prSet presAssocID="{F22A92B1-91FA-4FFE-94B4-637B55D9E1A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25371F9-401A-4402-B63D-B08A17912EED}" type="pres">
      <dgm:prSet presAssocID="{F22A92B1-91FA-4FFE-94B4-637B55D9E1AB}" presName="wedge2" presStyleLbl="node1" presStyleIdx="1" presStyleCnt="3" custScaleX="156987"/>
      <dgm:spPr/>
    </dgm:pt>
    <dgm:pt modelId="{5F228A62-8370-4EBC-8E53-06D752FF9B2E}" type="pres">
      <dgm:prSet presAssocID="{F22A92B1-91FA-4FFE-94B4-637B55D9E1AB}" presName="dummy2a" presStyleCnt="0"/>
      <dgm:spPr/>
    </dgm:pt>
    <dgm:pt modelId="{30D140A6-350C-4334-B699-1473A9630190}" type="pres">
      <dgm:prSet presAssocID="{F22A92B1-91FA-4FFE-94B4-637B55D9E1AB}" presName="dummy2b" presStyleCnt="0"/>
      <dgm:spPr/>
    </dgm:pt>
    <dgm:pt modelId="{11C94300-2850-42E1-BDF8-4590068D2109}" type="pres">
      <dgm:prSet presAssocID="{F22A92B1-91FA-4FFE-94B4-637B55D9E1A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AE3C45-FA27-4C63-83D7-210F8D808D1F}" type="pres">
      <dgm:prSet presAssocID="{F22A92B1-91FA-4FFE-94B4-637B55D9E1AB}" presName="wedge3" presStyleLbl="node1" presStyleIdx="2" presStyleCnt="3" custScaleX="156405"/>
      <dgm:spPr/>
    </dgm:pt>
    <dgm:pt modelId="{0F057FD2-36DA-4C54-AA56-441A8104C3AD}" type="pres">
      <dgm:prSet presAssocID="{F22A92B1-91FA-4FFE-94B4-637B55D9E1AB}" presName="dummy3a" presStyleCnt="0"/>
      <dgm:spPr/>
    </dgm:pt>
    <dgm:pt modelId="{DB153F01-7436-4901-B55A-728255E01304}" type="pres">
      <dgm:prSet presAssocID="{F22A92B1-91FA-4FFE-94B4-637B55D9E1AB}" presName="dummy3b" presStyleCnt="0"/>
      <dgm:spPr/>
    </dgm:pt>
    <dgm:pt modelId="{E3D8C458-3BD5-4872-9102-A2A4DD90F15A}" type="pres">
      <dgm:prSet presAssocID="{F22A92B1-91FA-4FFE-94B4-637B55D9E1A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19580CD-3AFD-4FD9-9C6E-FAF08625667A}" type="pres">
      <dgm:prSet presAssocID="{C7AEF2F8-6D16-4AD2-BBAD-71C47320183D}" presName="arrowWedge1" presStyleLbl="fgSibTrans2D1" presStyleIdx="0" presStyleCnt="3" custScaleX="149659"/>
      <dgm:spPr/>
    </dgm:pt>
    <dgm:pt modelId="{20E72971-EC3E-4628-A30E-07EFD78626EB}" type="pres">
      <dgm:prSet presAssocID="{FF6A8F16-F90A-4DE5-B85B-AFE0CE196CC1}" presName="arrowWedge2" presStyleLbl="fgSibTrans2D1" presStyleIdx="1" presStyleCnt="3" custScaleX="144840"/>
      <dgm:spPr/>
    </dgm:pt>
    <dgm:pt modelId="{B9A30686-9A31-4903-BC29-31325C872EA3}" type="pres">
      <dgm:prSet presAssocID="{5363801A-B2A7-42AA-8DE4-385A2A781D6B}" presName="arrowWedge3" presStyleLbl="fgSibTrans2D1" presStyleIdx="2" presStyleCnt="3" custScaleX="146385" custScaleY="101263"/>
      <dgm:spPr/>
    </dgm:pt>
  </dgm:ptLst>
  <dgm:cxnLst>
    <dgm:cxn modelId="{4FB78E0A-A81D-4E2B-ADCF-499D6D6AE007}" srcId="{F22A92B1-91FA-4FFE-94B4-637B55D9E1AB}" destId="{F7DF3331-24E8-4EE3-BBAB-3A3867C42A4F}" srcOrd="2" destOrd="0" parTransId="{2FC1CA9B-5C55-412A-B0BB-FE9DD1971EB0}" sibTransId="{5363801A-B2A7-42AA-8DE4-385A2A781D6B}"/>
    <dgm:cxn modelId="{29F3D420-4A6E-490F-919E-219AA183F084}" type="presOf" srcId="{B668D73D-FC5C-471A-8141-F61DD1B507C7}" destId="{07B605B8-66CD-4BCE-8D8A-68AF30432F3C}" srcOrd="0" destOrd="0" presId="urn:microsoft.com/office/officeart/2005/8/layout/cycle8"/>
    <dgm:cxn modelId="{AB2B7F62-2BBC-4ECB-A1E5-BCC3B5E17458}" srcId="{F22A92B1-91FA-4FFE-94B4-637B55D9E1AB}" destId="{B668D73D-FC5C-471A-8141-F61DD1B507C7}" srcOrd="0" destOrd="0" parTransId="{C85D20C5-FC8E-4E7C-92CD-92E45FE9F07F}" sibTransId="{C7AEF2F8-6D16-4AD2-BBAD-71C47320183D}"/>
    <dgm:cxn modelId="{3FC80E67-36F2-4FBE-A68D-238B4C78EFE4}" type="presOf" srcId="{F7DF3331-24E8-4EE3-BBAB-3A3867C42A4F}" destId="{E3D8C458-3BD5-4872-9102-A2A4DD90F15A}" srcOrd="1" destOrd="0" presId="urn:microsoft.com/office/officeart/2005/8/layout/cycle8"/>
    <dgm:cxn modelId="{AC632457-C72C-4281-9C72-953C1F5ECC33}" type="presOf" srcId="{B668D73D-FC5C-471A-8141-F61DD1B507C7}" destId="{4ADDB646-8474-4E2F-8BCD-2D867332AAE9}" srcOrd="1" destOrd="0" presId="urn:microsoft.com/office/officeart/2005/8/layout/cycle8"/>
    <dgm:cxn modelId="{1FA2CD87-7DD1-4598-A147-3C3D253B28D3}" type="presOf" srcId="{067C870A-B5A9-4299-A2F7-DE1EF931F71F}" destId="{C25371F9-401A-4402-B63D-B08A17912EED}" srcOrd="0" destOrd="0" presId="urn:microsoft.com/office/officeart/2005/8/layout/cycle8"/>
    <dgm:cxn modelId="{5793F39C-B943-41ED-B4BF-A59A149765F6}" type="presOf" srcId="{F7DF3331-24E8-4EE3-BBAB-3A3867C42A4F}" destId="{BEAE3C45-FA27-4C63-83D7-210F8D808D1F}" srcOrd="0" destOrd="0" presId="urn:microsoft.com/office/officeart/2005/8/layout/cycle8"/>
    <dgm:cxn modelId="{6862F7A7-904E-48AA-91AF-278544349183}" type="presOf" srcId="{F22A92B1-91FA-4FFE-94B4-637B55D9E1AB}" destId="{DE287D0C-5698-47DB-9A8E-D744E52F0922}" srcOrd="0" destOrd="0" presId="urn:microsoft.com/office/officeart/2005/8/layout/cycle8"/>
    <dgm:cxn modelId="{D7BF7EC6-C909-47AD-BE17-3F1BC85C8398}" srcId="{F22A92B1-91FA-4FFE-94B4-637B55D9E1AB}" destId="{067C870A-B5A9-4299-A2F7-DE1EF931F71F}" srcOrd="1" destOrd="0" parTransId="{533A8803-96F1-4F7A-81A8-E312060B4AAC}" sibTransId="{FF6A8F16-F90A-4DE5-B85B-AFE0CE196CC1}"/>
    <dgm:cxn modelId="{22E8F6E0-9A25-4FBD-8A7B-E153C9289335}" type="presOf" srcId="{067C870A-B5A9-4299-A2F7-DE1EF931F71F}" destId="{11C94300-2850-42E1-BDF8-4590068D2109}" srcOrd="1" destOrd="0" presId="urn:microsoft.com/office/officeart/2005/8/layout/cycle8"/>
    <dgm:cxn modelId="{EFBBBA06-D2C8-48A0-BF87-9AAAE6CB8433}" type="presParOf" srcId="{DE287D0C-5698-47DB-9A8E-D744E52F0922}" destId="{07B605B8-66CD-4BCE-8D8A-68AF30432F3C}" srcOrd="0" destOrd="0" presId="urn:microsoft.com/office/officeart/2005/8/layout/cycle8"/>
    <dgm:cxn modelId="{929A14D9-CB1C-4CF6-BBB9-7C08EB2308E5}" type="presParOf" srcId="{DE287D0C-5698-47DB-9A8E-D744E52F0922}" destId="{2F4600AE-0177-4B52-8F1B-D46FA12AFB33}" srcOrd="1" destOrd="0" presId="urn:microsoft.com/office/officeart/2005/8/layout/cycle8"/>
    <dgm:cxn modelId="{6697BEC3-E503-4C6E-A120-C117A9136B76}" type="presParOf" srcId="{DE287D0C-5698-47DB-9A8E-D744E52F0922}" destId="{1D0FCAD4-CDFF-41C7-A62F-956EC560E418}" srcOrd="2" destOrd="0" presId="urn:microsoft.com/office/officeart/2005/8/layout/cycle8"/>
    <dgm:cxn modelId="{DE76B5F8-25F4-414E-9F05-15AA5B7DAEC6}" type="presParOf" srcId="{DE287D0C-5698-47DB-9A8E-D744E52F0922}" destId="{4ADDB646-8474-4E2F-8BCD-2D867332AAE9}" srcOrd="3" destOrd="0" presId="urn:microsoft.com/office/officeart/2005/8/layout/cycle8"/>
    <dgm:cxn modelId="{1E9D3FD1-8F96-4BF6-92AA-C895F4306179}" type="presParOf" srcId="{DE287D0C-5698-47DB-9A8E-D744E52F0922}" destId="{C25371F9-401A-4402-B63D-B08A17912EED}" srcOrd="4" destOrd="0" presId="urn:microsoft.com/office/officeart/2005/8/layout/cycle8"/>
    <dgm:cxn modelId="{CDE96F62-8418-4448-B6C1-2152995597A8}" type="presParOf" srcId="{DE287D0C-5698-47DB-9A8E-D744E52F0922}" destId="{5F228A62-8370-4EBC-8E53-06D752FF9B2E}" srcOrd="5" destOrd="0" presId="urn:microsoft.com/office/officeart/2005/8/layout/cycle8"/>
    <dgm:cxn modelId="{303201A0-2466-4A01-8692-0A705A3EF57C}" type="presParOf" srcId="{DE287D0C-5698-47DB-9A8E-D744E52F0922}" destId="{30D140A6-350C-4334-B699-1473A9630190}" srcOrd="6" destOrd="0" presId="urn:microsoft.com/office/officeart/2005/8/layout/cycle8"/>
    <dgm:cxn modelId="{63E84B86-3C9F-4DA6-B529-4048CF80FA1B}" type="presParOf" srcId="{DE287D0C-5698-47DB-9A8E-D744E52F0922}" destId="{11C94300-2850-42E1-BDF8-4590068D2109}" srcOrd="7" destOrd="0" presId="urn:microsoft.com/office/officeart/2005/8/layout/cycle8"/>
    <dgm:cxn modelId="{8EEE5C33-EE57-4895-9612-28184C5462B4}" type="presParOf" srcId="{DE287D0C-5698-47DB-9A8E-D744E52F0922}" destId="{BEAE3C45-FA27-4C63-83D7-210F8D808D1F}" srcOrd="8" destOrd="0" presId="urn:microsoft.com/office/officeart/2005/8/layout/cycle8"/>
    <dgm:cxn modelId="{281330B7-9801-4D65-8E43-0F5F06027CC7}" type="presParOf" srcId="{DE287D0C-5698-47DB-9A8E-D744E52F0922}" destId="{0F057FD2-36DA-4C54-AA56-441A8104C3AD}" srcOrd="9" destOrd="0" presId="urn:microsoft.com/office/officeart/2005/8/layout/cycle8"/>
    <dgm:cxn modelId="{080AFF8A-0B05-4A37-9158-85BB9FF8093E}" type="presParOf" srcId="{DE287D0C-5698-47DB-9A8E-D744E52F0922}" destId="{DB153F01-7436-4901-B55A-728255E01304}" srcOrd="10" destOrd="0" presId="urn:microsoft.com/office/officeart/2005/8/layout/cycle8"/>
    <dgm:cxn modelId="{BC967CEB-6E08-4282-923C-C33146B1A4AC}" type="presParOf" srcId="{DE287D0C-5698-47DB-9A8E-D744E52F0922}" destId="{E3D8C458-3BD5-4872-9102-A2A4DD90F15A}" srcOrd="11" destOrd="0" presId="urn:microsoft.com/office/officeart/2005/8/layout/cycle8"/>
    <dgm:cxn modelId="{B77D606C-4642-4415-989B-8191B59F23A3}" type="presParOf" srcId="{DE287D0C-5698-47DB-9A8E-D744E52F0922}" destId="{819580CD-3AFD-4FD9-9C6E-FAF08625667A}" srcOrd="12" destOrd="0" presId="urn:microsoft.com/office/officeart/2005/8/layout/cycle8"/>
    <dgm:cxn modelId="{458F6F19-4462-463A-A8B4-1BCF903B679F}" type="presParOf" srcId="{DE287D0C-5698-47DB-9A8E-D744E52F0922}" destId="{20E72971-EC3E-4628-A30E-07EFD78626EB}" srcOrd="13" destOrd="0" presId="urn:microsoft.com/office/officeart/2005/8/layout/cycle8"/>
    <dgm:cxn modelId="{311A2EE2-93FD-42F7-BF7F-9AA0B134271E}" type="presParOf" srcId="{DE287D0C-5698-47DB-9A8E-D744E52F0922}" destId="{B9A30686-9A31-4903-BC29-31325C872EA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D8184-FC4E-4390-8FEB-9CAD7E55EF5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7F39CE7-B363-4E10-AFA4-C1560377B13E}">
      <dgm:prSet phldrT="[Text]" custT="1"/>
      <dgm:spPr/>
      <dgm:t>
        <a:bodyPr/>
        <a:lstStyle/>
        <a:p>
          <a:r>
            <a:rPr lang="el-GR" sz="2000" b="0" dirty="0">
              <a:solidFill>
                <a:schemeClr val="tx1"/>
              </a:solidFill>
              <a:latin typeface="Century Gothic" panose="020B0502020202020204" pitchFamily="34" charset="0"/>
            </a:rPr>
            <a:t>Παραμένουν ίδια τα πλεονεκτήματα των φορολογικών νόμων που ήδη ξέρουμε </a:t>
          </a:r>
        </a:p>
      </dgm:t>
    </dgm:pt>
    <dgm:pt modelId="{ABB3A424-1903-4B02-A21B-79B2B6389696}" type="parTrans" cxnId="{A73DF06E-E037-4B61-B178-5BD472B62798}">
      <dgm:prSet/>
      <dgm:spPr/>
      <dgm:t>
        <a:bodyPr/>
        <a:lstStyle/>
        <a:p>
          <a:endParaRPr lang="el-GR"/>
        </a:p>
      </dgm:t>
    </dgm:pt>
    <dgm:pt modelId="{AB30916A-1073-4FB4-9A0F-BAA39E8FB41A}" type="sibTrans" cxnId="{A73DF06E-E037-4B61-B178-5BD472B62798}">
      <dgm:prSet/>
      <dgm:spPr/>
      <dgm:t>
        <a:bodyPr/>
        <a:lstStyle/>
        <a:p>
          <a:endParaRPr lang="el-GR"/>
        </a:p>
      </dgm:t>
    </dgm:pt>
    <dgm:pt modelId="{28123244-53BF-43C4-9C82-B6ED66A00C54}">
      <dgm:prSet phldrT="[Text]" custT="1"/>
      <dgm:spPr/>
      <dgm:t>
        <a:bodyPr/>
        <a:lstStyle/>
        <a:p>
          <a:r>
            <a:rPr lang="el-GR" sz="2000" dirty="0">
              <a:solidFill>
                <a:schemeClr val="tx1"/>
              </a:solidFill>
              <a:latin typeface="Century Gothic" panose="020B0502020202020204" pitchFamily="34" charset="0"/>
            </a:rPr>
            <a:t>Αφορά</a:t>
          </a:r>
          <a:r>
            <a:rPr lang="el-GR" sz="2000" dirty="0">
              <a:latin typeface="Century Gothic" panose="020B0502020202020204" pitchFamily="34" charset="0"/>
            </a:rPr>
            <a:t> </a:t>
          </a:r>
          <a:r>
            <a:rPr lang="el-GR" sz="2000" dirty="0">
              <a:solidFill>
                <a:schemeClr val="tx1"/>
              </a:solidFill>
              <a:latin typeface="Century Gothic" panose="020B0502020202020204" pitchFamily="34" charset="0"/>
            </a:rPr>
            <a:t>την μεγάλη πλειοψηφία των νομικών προσώπων </a:t>
          </a:r>
        </a:p>
      </dgm:t>
    </dgm:pt>
    <dgm:pt modelId="{1FFAF005-9DFF-42C8-994C-0528176CB348}" type="parTrans" cxnId="{D1EABFB6-6679-4E09-A219-553537DA8295}">
      <dgm:prSet/>
      <dgm:spPr/>
      <dgm:t>
        <a:bodyPr/>
        <a:lstStyle/>
        <a:p>
          <a:endParaRPr lang="el-GR"/>
        </a:p>
      </dgm:t>
    </dgm:pt>
    <dgm:pt modelId="{856CBB25-FDAD-4750-A7B9-A12299899BB7}" type="sibTrans" cxnId="{D1EABFB6-6679-4E09-A219-553537DA8295}">
      <dgm:prSet/>
      <dgm:spPr/>
      <dgm:t>
        <a:bodyPr/>
        <a:lstStyle/>
        <a:p>
          <a:endParaRPr lang="el-GR"/>
        </a:p>
      </dgm:t>
    </dgm:pt>
    <dgm:pt modelId="{1CB2256B-D20E-4073-921E-B010C5B178FE}">
      <dgm:prSet phldrT="[Text]" custT="1"/>
      <dgm:spPr/>
      <dgm:t>
        <a:bodyPr/>
        <a:lstStyle/>
        <a:p>
          <a:r>
            <a:rPr lang="el-GR" sz="2000" dirty="0">
              <a:solidFill>
                <a:schemeClr val="tx1"/>
              </a:solidFill>
              <a:latin typeface="Century Gothic" panose="020B0502020202020204" pitchFamily="34" charset="0"/>
            </a:rPr>
            <a:t>Ανάγκη για συμβατό φορολογικό νόμο </a:t>
          </a:r>
        </a:p>
      </dgm:t>
    </dgm:pt>
    <dgm:pt modelId="{100411E6-80C5-4B64-BAC0-B8259AECB626}" type="parTrans" cxnId="{291FFBD2-5701-4577-9383-B2C671ACE940}">
      <dgm:prSet/>
      <dgm:spPr/>
      <dgm:t>
        <a:bodyPr/>
        <a:lstStyle/>
        <a:p>
          <a:endParaRPr lang="el-GR"/>
        </a:p>
      </dgm:t>
    </dgm:pt>
    <dgm:pt modelId="{65394919-BE24-4972-BE94-562F8B45A352}" type="sibTrans" cxnId="{291FFBD2-5701-4577-9383-B2C671ACE940}">
      <dgm:prSet/>
      <dgm:spPr/>
      <dgm:t>
        <a:bodyPr/>
        <a:lstStyle/>
        <a:p>
          <a:endParaRPr lang="el-GR"/>
        </a:p>
      </dgm:t>
    </dgm:pt>
    <dgm:pt modelId="{8626C352-FC3D-489A-934D-4BE350A15F14}">
      <dgm:prSet phldrT="[Text]" custT="1"/>
      <dgm:spPr/>
      <dgm:t>
        <a:bodyPr/>
        <a:lstStyle/>
        <a:p>
          <a:r>
            <a:rPr lang="el-GR" sz="2000" dirty="0">
              <a:solidFill>
                <a:schemeClr val="tx1"/>
              </a:solidFill>
              <a:latin typeface="Century Gothic" panose="020B0502020202020204" pitchFamily="34" charset="0"/>
            </a:rPr>
            <a:t>Παράλληλη εφαρμογή με Ν.1297/1972-Ν.2166/1993-Ν.4172/2013</a:t>
          </a:r>
        </a:p>
      </dgm:t>
    </dgm:pt>
    <dgm:pt modelId="{57999863-09BE-43CA-9C7E-7E7FACCB4DE6}" type="parTrans" cxnId="{958FD24B-97AA-4B89-8005-8378917A1121}">
      <dgm:prSet/>
      <dgm:spPr/>
      <dgm:t>
        <a:bodyPr/>
        <a:lstStyle/>
        <a:p>
          <a:endParaRPr lang="el-GR"/>
        </a:p>
      </dgm:t>
    </dgm:pt>
    <dgm:pt modelId="{703D7846-71BB-43B5-86BD-4D833B29ED93}" type="sibTrans" cxnId="{958FD24B-97AA-4B89-8005-8378917A1121}">
      <dgm:prSet/>
      <dgm:spPr/>
      <dgm:t>
        <a:bodyPr/>
        <a:lstStyle/>
        <a:p>
          <a:endParaRPr lang="el-GR"/>
        </a:p>
      </dgm:t>
    </dgm:pt>
    <dgm:pt modelId="{CFC87601-D886-47AE-ABA2-7D6BFD4AA2FF}">
      <dgm:prSet phldrT="[Text]" custT="1"/>
      <dgm:spPr/>
      <dgm:t>
        <a:bodyPr/>
        <a:lstStyle/>
        <a:p>
          <a:r>
            <a:rPr lang="el-GR" sz="2000" dirty="0">
              <a:solidFill>
                <a:schemeClr val="tx1"/>
              </a:solidFill>
              <a:latin typeface="Century Gothic" panose="020B0502020202020204" pitchFamily="34" charset="0"/>
            </a:rPr>
            <a:t>Έναρξη ισχύος 15/4/2019</a:t>
          </a:r>
        </a:p>
      </dgm:t>
    </dgm:pt>
    <dgm:pt modelId="{8C46E3C1-BF36-48AD-92C0-91B7DE7E389B}" type="parTrans" cxnId="{0D89F4C8-F0C0-462E-AB09-461B85FF874A}">
      <dgm:prSet/>
      <dgm:spPr/>
      <dgm:t>
        <a:bodyPr/>
        <a:lstStyle/>
        <a:p>
          <a:endParaRPr lang="el-GR"/>
        </a:p>
      </dgm:t>
    </dgm:pt>
    <dgm:pt modelId="{568D8744-4B2F-415E-8509-5828773E6506}" type="sibTrans" cxnId="{0D89F4C8-F0C0-462E-AB09-461B85FF874A}">
      <dgm:prSet/>
      <dgm:spPr/>
      <dgm:t>
        <a:bodyPr/>
        <a:lstStyle/>
        <a:p>
          <a:endParaRPr lang="el-GR"/>
        </a:p>
      </dgm:t>
    </dgm:pt>
    <dgm:pt modelId="{FCF7FC52-1FBB-4401-9EE2-991D1F5521FB}" type="pres">
      <dgm:prSet presAssocID="{BE7D8184-FC4E-4390-8FEB-9CAD7E55EF5E}" presName="cycle" presStyleCnt="0">
        <dgm:presLayoutVars>
          <dgm:dir/>
          <dgm:resizeHandles val="exact"/>
        </dgm:presLayoutVars>
      </dgm:prSet>
      <dgm:spPr/>
    </dgm:pt>
    <dgm:pt modelId="{A8B10C3C-4425-4A5F-9E63-25F8D0B4E786}" type="pres">
      <dgm:prSet presAssocID="{47F39CE7-B363-4E10-AFA4-C1560377B13E}" presName="node" presStyleLbl="node1" presStyleIdx="0" presStyleCnt="5" custScaleX="175143" custScaleY="147256" custRadScaleRad="100587" custRadScaleInc="-3553">
        <dgm:presLayoutVars>
          <dgm:bulletEnabled val="1"/>
        </dgm:presLayoutVars>
      </dgm:prSet>
      <dgm:spPr/>
    </dgm:pt>
    <dgm:pt modelId="{A9A96D0C-2DAB-40E7-A3CC-E2FE84EC097C}" type="pres">
      <dgm:prSet presAssocID="{47F39CE7-B363-4E10-AFA4-C1560377B13E}" presName="spNode" presStyleCnt="0"/>
      <dgm:spPr/>
    </dgm:pt>
    <dgm:pt modelId="{16076809-02D7-480B-832C-E6F10A6054D2}" type="pres">
      <dgm:prSet presAssocID="{AB30916A-1073-4FB4-9A0F-BAA39E8FB41A}" presName="sibTrans" presStyleLbl="sibTrans1D1" presStyleIdx="0" presStyleCnt="5"/>
      <dgm:spPr/>
    </dgm:pt>
    <dgm:pt modelId="{160444E9-B46E-4E55-8A2A-1AB914C078D5}" type="pres">
      <dgm:prSet presAssocID="{28123244-53BF-43C4-9C82-B6ED66A00C54}" presName="node" presStyleLbl="node1" presStyleIdx="1" presStyleCnt="5" custScaleX="143112">
        <dgm:presLayoutVars>
          <dgm:bulletEnabled val="1"/>
        </dgm:presLayoutVars>
      </dgm:prSet>
      <dgm:spPr/>
    </dgm:pt>
    <dgm:pt modelId="{69104C70-E321-4B85-98EC-B938F44E3F7F}" type="pres">
      <dgm:prSet presAssocID="{28123244-53BF-43C4-9C82-B6ED66A00C54}" presName="spNode" presStyleCnt="0"/>
      <dgm:spPr/>
    </dgm:pt>
    <dgm:pt modelId="{B1A635B5-F78E-42E1-8DD3-B3DF191FB68A}" type="pres">
      <dgm:prSet presAssocID="{856CBB25-FDAD-4750-A7B9-A12299899BB7}" presName="sibTrans" presStyleLbl="sibTrans1D1" presStyleIdx="1" presStyleCnt="5"/>
      <dgm:spPr/>
    </dgm:pt>
    <dgm:pt modelId="{69EE5D45-38B1-49A3-B8BE-D221D98B968B}" type="pres">
      <dgm:prSet presAssocID="{1CB2256B-D20E-4073-921E-B010C5B178FE}" presName="node" presStyleLbl="node1" presStyleIdx="2" presStyleCnt="5" custScaleX="120956" custScaleY="119536">
        <dgm:presLayoutVars>
          <dgm:bulletEnabled val="1"/>
        </dgm:presLayoutVars>
      </dgm:prSet>
      <dgm:spPr/>
    </dgm:pt>
    <dgm:pt modelId="{E8046199-9539-478A-A40C-E02E8FF0E6CA}" type="pres">
      <dgm:prSet presAssocID="{1CB2256B-D20E-4073-921E-B010C5B178FE}" presName="spNode" presStyleCnt="0"/>
      <dgm:spPr/>
    </dgm:pt>
    <dgm:pt modelId="{FA4B3632-08A8-4FAE-84AA-4DE048306071}" type="pres">
      <dgm:prSet presAssocID="{65394919-BE24-4972-BE94-562F8B45A352}" presName="sibTrans" presStyleLbl="sibTrans1D1" presStyleIdx="2" presStyleCnt="5"/>
      <dgm:spPr/>
    </dgm:pt>
    <dgm:pt modelId="{32C45B42-1437-4403-8635-AABD42EA8232}" type="pres">
      <dgm:prSet presAssocID="{8626C352-FC3D-489A-934D-4BE350A15F14}" presName="node" presStyleLbl="node1" presStyleIdx="3" presStyleCnt="5" custScaleX="141371" custScaleY="119536">
        <dgm:presLayoutVars>
          <dgm:bulletEnabled val="1"/>
        </dgm:presLayoutVars>
      </dgm:prSet>
      <dgm:spPr/>
    </dgm:pt>
    <dgm:pt modelId="{0857BB0C-B214-49FB-9C23-CE6FC57E6B9F}" type="pres">
      <dgm:prSet presAssocID="{8626C352-FC3D-489A-934D-4BE350A15F14}" presName="spNode" presStyleCnt="0"/>
      <dgm:spPr/>
    </dgm:pt>
    <dgm:pt modelId="{A429D461-F23E-4A69-8E7B-CC41E6E180C1}" type="pres">
      <dgm:prSet presAssocID="{703D7846-71BB-43B5-86BD-4D833B29ED93}" presName="sibTrans" presStyleLbl="sibTrans1D1" presStyleIdx="3" presStyleCnt="5"/>
      <dgm:spPr/>
    </dgm:pt>
    <dgm:pt modelId="{15511595-A190-427D-BC38-5147798CD5DF}" type="pres">
      <dgm:prSet presAssocID="{CFC87601-D886-47AE-ABA2-7D6BFD4AA2FF}" presName="node" presStyleLbl="node1" presStyleIdx="4" presStyleCnt="5" custScaleX="140397" custRadScaleRad="101679" custRadScaleInc="-6618">
        <dgm:presLayoutVars>
          <dgm:bulletEnabled val="1"/>
        </dgm:presLayoutVars>
      </dgm:prSet>
      <dgm:spPr/>
    </dgm:pt>
    <dgm:pt modelId="{166B8EEF-D694-4408-B9CF-033A4BA43D61}" type="pres">
      <dgm:prSet presAssocID="{CFC87601-D886-47AE-ABA2-7D6BFD4AA2FF}" presName="spNode" presStyleCnt="0"/>
      <dgm:spPr/>
    </dgm:pt>
    <dgm:pt modelId="{9E3A9182-28F4-4F22-BD0B-E15AAF5D44E9}" type="pres">
      <dgm:prSet presAssocID="{568D8744-4B2F-415E-8509-5828773E6506}" presName="sibTrans" presStyleLbl="sibTrans1D1" presStyleIdx="4" presStyleCnt="5"/>
      <dgm:spPr/>
    </dgm:pt>
  </dgm:ptLst>
  <dgm:cxnLst>
    <dgm:cxn modelId="{EE507D12-854B-41FE-89AC-6045109B7A65}" type="presOf" srcId="{BE7D8184-FC4E-4390-8FEB-9CAD7E55EF5E}" destId="{FCF7FC52-1FBB-4401-9EE2-991D1F5521FB}" srcOrd="0" destOrd="0" presId="urn:microsoft.com/office/officeart/2005/8/layout/cycle6"/>
    <dgm:cxn modelId="{09B4661E-BB66-47BB-A0CD-39918DADB8B9}" type="presOf" srcId="{568D8744-4B2F-415E-8509-5828773E6506}" destId="{9E3A9182-28F4-4F22-BD0B-E15AAF5D44E9}" srcOrd="0" destOrd="0" presId="urn:microsoft.com/office/officeart/2005/8/layout/cycle6"/>
    <dgm:cxn modelId="{958FD24B-97AA-4B89-8005-8378917A1121}" srcId="{BE7D8184-FC4E-4390-8FEB-9CAD7E55EF5E}" destId="{8626C352-FC3D-489A-934D-4BE350A15F14}" srcOrd="3" destOrd="0" parTransId="{57999863-09BE-43CA-9C7E-7E7FACCB4DE6}" sibTransId="{703D7846-71BB-43B5-86BD-4D833B29ED93}"/>
    <dgm:cxn modelId="{3AD3384D-1633-461F-92D5-E39357E8F1F8}" type="presOf" srcId="{703D7846-71BB-43B5-86BD-4D833B29ED93}" destId="{A429D461-F23E-4A69-8E7B-CC41E6E180C1}" srcOrd="0" destOrd="0" presId="urn:microsoft.com/office/officeart/2005/8/layout/cycle6"/>
    <dgm:cxn modelId="{A73DF06E-E037-4B61-B178-5BD472B62798}" srcId="{BE7D8184-FC4E-4390-8FEB-9CAD7E55EF5E}" destId="{47F39CE7-B363-4E10-AFA4-C1560377B13E}" srcOrd="0" destOrd="0" parTransId="{ABB3A424-1903-4B02-A21B-79B2B6389696}" sibTransId="{AB30916A-1073-4FB4-9A0F-BAA39E8FB41A}"/>
    <dgm:cxn modelId="{D6038D52-7490-4D06-84FD-B4CD5CFDF89D}" type="presOf" srcId="{65394919-BE24-4972-BE94-562F8B45A352}" destId="{FA4B3632-08A8-4FAE-84AA-4DE048306071}" srcOrd="0" destOrd="0" presId="urn:microsoft.com/office/officeart/2005/8/layout/cycle6"/>
    <dgm:cxn modelId="{69704C79-0E8D-4E5C-AB3D-D76B68A291AA}" type="presOf" srcId="{856CBB25-FDAD-4750-A7B9-A12299899BB7}" destId="{B1A635B5-F78E-42E1-8DD3-B3DF191FB68A}" srcOrd="0" destOrd="0" presId="urn:microsoft.com/office/officeart/2005/8/layout/cycle6"/>
    <dgm:cxn modelId="{BEACADB1-77D1-45D7-9979-17BFE0CE45D8}" type="presOf" srcId="{CFC87601-D886-47AE-ABA2-7D6BFD4AA2FF}" destId="{15511595-A190-427D-BC38-5147798CD5DF}" srcOrd="0" destOrd="0" presId="urn:microsoft.com/office/officeart/2005/8/layout/cycle6"/>
    <dgm:cxn modelId="{D1EABFB6-6679-4E09-A219-553537DA8295}" srcId="{BE7D8184-FC4E-4390-8FEB-9CAD7E55EF5E}" destId="{28123244-53BF-43C4-9C82-B6ED66A00C54}" srcOrd="1" destOrd="0" parTransId="{1FFAF005-9DFF-42C8-994C-0528176CB348}" sibTransId="{856CBB25-FDAD-4750-A7B9-A12299899BB7}"/>
    <dgm:cxn modelId="{0D89F4C8-F0C0-462E-AB09-461B85FF874A}" srcId="{BE7D8184-FC4E-4390-8FEB-9CAD7E55EF5E}" destId="{CFC87601-D886-47AE-ABA2-7D6BFD4AA2FF}" srcOrd="4" destOrd="0" parTransId="{8C46E3C1-BF36-48AD-92C0-91B7DE7E389B}" sibTransId="{568D8744-4B2F-415E-8509-5828773E6506}"/>
    <dgm:cxn modelId="{F1FDB3CE-4D00-46D2-A499-4C078E56BEF5}" type="presOf" srcId="{8626C352-FC3D-489A-934D-4BE350A15F14}" destId="{32C45B42-1437-4403-8635-AABD42EA8232}" srcOrd="0" destOrd="0" presId="urn:microsoft.com/office/officeart/2005/8/layout/cycle6"/>
    <dgm:cxn modelId="{B6C1C4D1-F5CF-4F2B-BB66-678961D50369}" type="presOf" srcId="{47F39CE7-B363-4E10-AFA4-C1560377B13E}" destId="{A8B10C3C-4425-4A5F-9E63-25F8D0B4E786}" srcOrd="0" destOrd="0" presId="urn:microsoft.com/office/officeart/2005/8/layout/cycle6"/>
    <dgm:cxn modelId="{291FFBD2-5701-4577-9383-B2C671ACE940}" srcId="{BE7D8184-FC4E-4390-8FEB-9CAD7E55EF5E}" destId="{1CB2256B-D20E-4073-921E-B010C5B178FE}" srcOrd="2" destOrd="0" parTransId="{100411E6-80C5-4B64-BAC0-B8259AECB626}" sibTransId="{65394919-BE24-4972-BE94-562F8B45A352}"/>
    <dgm:cxn modelId="{5554B3D3-30B7-4774-9232-5C7833D77576}" type="presOf" srcId="{28123244-53BF-43C4-9C82-B6ED66A00C54}" destId="{160444E9-B46E-4E55-8A2A-1AB914C078D5}" srcOrd="0" destOrd="0" presId="urn:microsoft.com/office/officeart/2005/8/layout/cycle6"/>
    <dgm:cxn modelId="{7D457DD7-D9DF-4531-954D-59F7B1389E47}" type="presOf" srcId="{AB30916A-1073-4FB4-9A0F-BAA39E8FB41A}" destId="{16076809-02D7-480B-832C-E6F10A6054D2}" srcOrd="0" destOrd="0" presId="urn:microsoft.com/office/officeart/2005/8/layout/cycle6"/>
    <dgm:cxn modelId="{D447EBFC-1468-44DE-B060-8FF4D1FCAE0F}" type="presOf" srcId="{1CB2256B-D20E-4073-921E-B010C5B178FE}" destId="{69EE5D45-38B1-49A3-B8BE-D221D98B968B}" srcOrd="0" destOrd="0" presId="urn:microsoft.com/office/officeart/2005/8/layout/cycle6"/>
    <dgm:cxn modelId="{79B8F41D-97C1-40A7-A610-E7EFC27CD49E}" type="presParOf" srcId="{FCF7FC52-1FBB-4401-9EE2-991D1F5521FB}" destId="{A8B10C3C-4425-4A5F-9E63-25F8D0B4E786}" srcOrd="0" destOrd="0" presId="urn:microsoft.com/office/officeart/2005/8/layout/cycle6"/>
    <dgm:cxn modelId="{9E81512E-C9B9-468F-8338-A7C53EF2FF9C}" type="presParOf" srcId="{FCF7FC52-1FBB-4401-9EE2-991D1F5521FB}" destId="{A9A96D0C-2DAB-40E7-A3CC-E2FE84EC097C}" srcOrd="1" destOrd="0" presId="urn:microsoft.com/office/officeart/2005/8/layout/cycle6"/>
    <dgm:cxn modelId="{0BC2B292-1130-4AFF-A7E6-06760D90B746}" type="presParOf" srcId="{FCF7FC52-1FBB-4401-9EE2-991D1F5521FB}" destId="{16076809-02D7-480B-832C-E6F10A6054D2}" srcOrd="2" destOrd="0" presId="urn:microsoft.com/office/officeart/2005/8/layout/cycle6"/>
    <dgm:cxn modelId="{848CDFE9-D467-433B-86A2-F58C5D5AF25D}" type="presParOf" srcId="{FCF7FC52-1FBB-4401-9EE2-991D1F5521FB}" destId="{160444E9-B46E-4E55-8A2A-1AB914C078D5}" srcOrd="3" destOrd="0" presId="urn:microsoft.com/office/officeart/2005/8/layout/cycle6"/>
    <dgm:cxn modelId="{ABECB3F3-7721-4C50-817A-D96DAEC5060D}" type="presParOf" srcId="{FCF7FC52-1FBB-4401-9EE2-991D1F5521FB}" destId="{69104C70-E321-4B85-98EC-B938F44E3F7F}" srcOrd="4" destOrd="0" presId="urn:microsoft.com/office/officeart/2005/8/layout/cycle6"/>
    <dgm:cxn modelId="{105939D1-1A92-41FB-ADDC-82FFC84C00EF}" type="presParOf" srcId="{FCF7FC52-1FBB-4401-9EE2-991D1F5521FB}" destId="{B1A635B5-F78E-42E1-8DD3-B3DF191FB68A}" srcOrd="5" destOrd="0" presId="urn:microsoft.com/office/officeart/2005/8/layout/cycle6"/>
    <dgm:cxn modelId="{D63CF37F-B1CE-416A-A8A4-F642DF0C957B}" type="presParOf" srcId="{FCF7FC52-1FBB-4401-9EE2-991D1F5521FB}" destId="{69EE5D45-38B1-49A3-B8BE-D221D98B968B}" srcOrd="6" destOrd="0" presId="urn:microsoft.com/office/officeart/2005/8/layout/cycle6"/>
    <dgm:cxn modelId="{7EB63634-368C-42E1-8D84-259E9922AF28}" type="presParOf" srcId="{FCF7FC52-1FBB-4401-9EE2-991D1F5521FB}" destId="{E8046199-9539-478A-A40C-E02E8FF0E6CA}" srcOrd="7" destOrd="0" presId="urn:microsoft.com/office/officeart/2005/8/layout/cycle6"/>
    <dgm:cxn modelId="{62A0C6A3-21AF-415A-BF16-838AD4D4305C}" type="presParOf" srcId="{FCF7FC52-1FBB-4401-9EE2-991D1F5521FB}" destId="{FA4B3632-08A8-4FAE-84AA-4DE048306071}" srcOrd="8" destOrd="0" presId="urn:microsoft.com/office/officeart/2005/8/layout/cycle6"/>
    <dgm:cxn modelId="{1F3FAE15-2FE8-491A-9056-EBBBB0644541}" type="presParOf" srcId="{FCF7FC52-1FBB-4401-9EE2-991D1F5521FB}" destId="{32C45B42-1437-4403-8635-AABD42EA8232}" srcOrd="9" destOrd="0" presId="urn:microsoft.com/office/officeart/2005/8/layout/cycle6"/>
    <dgm:cxn modelId="{0F8C0D55-1AC4-49C7-AD51-F52A1CB2BE14}" type="presParOf" srcId="{FCF7FC52-1FBB-4401-9EE2-991D1F5521FB}" destId="{0857BB0C-B214-49FB-9C23-CE6FC57E6B9F}" srcOrd="10" destOrd="0" presId="urn:microsoft.com/office/officeart/2005/8/layout/cycle6"/>
    <dgm:cxn modelId="{C49F1107-7DA2-4BAF-9FE5-E73DB4440DE9}" type="presParOf" srcId="{FCF7FC52-1FBB-4401-9EE2-991D1F5521FB}" destId="{A429D461-F23E-4A69-8E7B-CC41E6E180C1}" srcOrd="11" destOrd="0" presId="urn:microsoft.com/office/officeart/2005/8/layout/cycle6"/>
    <dgm:cxn modelId="{05CB0820-DA76-4F0F-8046-CA1145B50449}" type="presParOf" srcId="{FCF7FC52-1FBB-4401-9EE2-991D1F5521FB}" destId="{15511595-A190-427D-BC38-5147798CD5DF}" srcOrd="12" destOrd="0" presId="urn:microsoft.com/office/officeart/2005/8/layout/cycle6"/>
    <dgm:cxn modelId="{97CDEA33-26FC-47F0-B486-B0C8197BD251}" type="presParOf" srcId="{FCF7FC52-1FBB-4401-9EE2-991D1F5521FB}" destId="{166B8EEF-D694-4408-B9CF-033A4BA43D61}" srcOrd="13" destOrd="0" presId="urn:microsoft.com/office/officeart/2005/8/layout/cycle6"/>
    <dgm:cxn modelId="{76D32B0E-C10B-48E6-9475-CEFFD25FBF8A}" type="presParOf" srcId="{FCF7FC52-1FBB-4401-9EE2-991D1F5521FB}" destId="{9E3A9182-28F4-4F22-BD0B-E15AAF5D44E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A92B1-91FA-4FFE-94B4-637B55D9E1A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E287D0C-5698-47DB-9A8E-D744E52F0922}" type="pres">
      <dgm:prSet presAssocID="{F22A92B1-91FA-4FFE-94B4-637B55D9E1A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862F7A7-904E-48AA-91AF-278544349183}" type="presOf" srcId="{F22A92B1-91FA-4FFE-94B4-637B55D9E1AB}" destId="{DE287D0C-5698-47DB-9A8E-D744E52F0922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F2B3B-2261-4660-961B-CCCC3A918781}">
      <dsp:nvSpPr>
        <dsp:cNvPr id="0" name=""/>
        <dsp:cNvSpPr/>
      </dsp:nvSpPr>
      <dsp:spPr>
        <a:xfrm>
          <a:off x="0" y="433825"/>
          <a:ext cx="78967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1FA2C-02F6-451F-A7F6-398D0462394F}">
      <dsp:nvSpPr>
        <dsp:cNvPr id="0" name=""/>
        <dsp:cNvSpPr/>
      </dsp:nvSpPr>
      <dsp:spPr>
        <a:xfrm>
          <a:off x="378255" y="35305"/>
          <a:ext cx="751082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34" tIns="0" rIns="2089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Συγχώνευση- Άρθρα 6-53 (Με απορρόφηση ή με σύσταση νέας εταιρείας</a:t>
          </a:r>
          <a:r>
            <a:rPr lang="el-GR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 </a:t>
          </a:r>
        </a:p>
      </dsp:txBody>
      <dsp:txXfrm>
        <a:off x="417163" y="74213"/>
        <a:ext cx="7433009" cy="719224"/>
      </dsp:txXfrm>
    </dsp:sp>
    <dsp:sp modelId="{BF970888-7598-4018-AD31-8593836CFEC6}">
      <dsp:nvSpPr>
        <dsp:cNvPr id="0" name=""/>
        <dsp:cNvSpPr/>
      </dsp:nvSpPr>
      <dsp:spPr>
        <a:xfrm>
          <a:off x="0" y="1658545"/>
          <a:ext cx="78967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090DF-805C-4AFE-A150-778CE414BA65}">
      <dsp:nvSpPr>
        <dsp:cNvPr id="0" name=""/>
        <dsp:cNvSpPr/>
      </dsp:nvSpPr>
      <dsp:spPr>
        <a:xfrm>
          <a:off x="375942" y="1260025"/>
          <a:ext cx="751883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34" tIns="0" rIns="2089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Διάσπαση- Άρθρα 54-103 (Κοινή, μερική, απόσχιση) </a:t>
          </a:r>
        </a:p>
      </dsp:txBody>
      <dsp:txXfrm>
        <a:off x="414850" y="1298933"/>
        <a:ext cx="7441019" cy="719224"/>
      </dsp:txXfrm>
    </dsp:sp>
    <dsp:sp modelId="{F5FDE6B0-94CA-4CD4-93A6-2C19C22DBAEC}">
      <dsp:nvSpPr>
        <dsp:cNvPr id="0" name=""/>
        <dsp:cNvSpPr/>
      </dsp:nvSpPr>
      <dsp:spPr>
        <a:xfrm>
          <a:off x="0" y="2918571"/>
          <a:ext cx="789671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E0EE2-1B85-45D4-A1FF-B59FA7A1D1CF}">
      <dsp:nvSpPr>
        <dsp:cNvPr id="0" name=""/>
        <dsp:cNvSpPr/>
      </dsp:nvSpPr>
      <dsp:spPr>
        <a:xfrm>
          <a:off x="375942" y="2484746"/>
          <a:ext cx="751883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34" tIns="0" rIns="2089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Μετατροπή- Άρθρα 104-139  </a:t>
          </a:r>
        </a:p>
      </dsp:txBody>
      <dsp:txXfrm>
        <a:off x="414850" y="2523654"/>
        <a:ext cx="744101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FEB67-5484-4050-B058-B1A24E1D1617}">
      <dsp:nvSpPr>
        <dsp:cNvPr id="0" name=""/>
        <dsp:cNvSpPr/>
      </dsp:nvSpPr>
      <dsp:spPr>
        <a:xfrm>
          <a:off x="-5065305" y="-776007"/>
          <a:ext cx="6032293" cy="6032293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074A3-FAB7-4550-8576-F54138524CB5}">
      <dsp:nvSpPr>
        <dsp:cNvPr id="0" name=""/>
        <dsp:cNvSpPr/>
      </dsp:nvSpPr>
      <dsp:spPr>
        <a:xfrm>
          <a:off x="423004" y="279927"/>
          <a:ext cx="6235650" cy="560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6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entury Gothic" panose="020B0502020202020204" pitchFamily="34" charset="0"/>
              <a:cs typeface="Calibri" panose="020F0502020204030204" pitchFamily="34" charset="0"/>
            </a:rPr>
            <a:t>Εταιρικές μορφές χωρίς νομική προσωπικότητα (συμπλοιοκτησία</a:t>
          </a:r>
          <a:r>
            <a:rPr lang="el-GR" sz="1800" kern="1200" dirty="0">
              <a:latin typeface="Century Gothic" panose="020B0502020202020204" pitchFamily="34" charset="0"/>
            </a:rPr>
            <a:t>)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423004" y="279927"/>
        <a:ext cx="6235650" cy="560213"/>
      </dsp:txXfrm>
    </dsp:sp>
    <dsp:sp modelId="{B45EA077-CD5F-41CD-84A6-D143BD6E403B}">
      <dsp:nvSpPr>
        <dsp:cNvPr id="0" name=""/>
        <dsp:cNvSpPr/>
      </dsp:nvSpPr>
      <dsp:spPr>
        <a:xfrm>
          <a:off x="72871" y="209901"/>
          <a:ext cx="700267" cy="70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288FC-5782-46D0-A7B8-5028DEF071C2}">
      <dsp:nvSpPr>
        <dsp:cNvPr id="0" name=""/>
        <dsp:cNvSpPr/>
      </dsp:nvSpPr>
      <dsp:spPr>
        <a:xfrm>
          <a:off x="824437" y="1119979"/>
          <a:ext cx="5834218" cy="560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6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latin typeface="Century Gothic" panose="020B0502020202020204" pitchFamily="34" charset="0"/>
              <a:cs typeface="Calibri" panose="020F0502020204030204" pitchFamily="34" charset="0"/>
            </a:rPr>
            <a:t>Ατομικές εμπορικές επιχειρήσεις </a:t>
          </a:r>
          <a:endParaRPr lang="en-US" sz="18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824437" y="1119979"/>
        <a:ext cx="5834218" cy="560213"/>
      </dsp:txXfrm>
    </dsp:sp>
    <dsp:sp modelId="{D639EAFC-4D8F-4DAC-ACED-DA715D2ECA11}">
      <dsp:nvSpPr>
        <dsp:cNvPr id="0" name=""/>
        <dsp:cNvSpPr/>
      </dsp:nvSpPr>
      <dsp:spPr>
        <a:xfrm>
          <a:off x="474304" y="1049953"/>
          <a:ext cx="700267" cy="70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52D71-C36B-46FD-AC22-A7F8BDAC075D}">
      <dsp:nvSpPr>
        <dsp:cNvPr id="0" name=""/>
        <dsp:cNvSpPr/>
      </dsp:nvSpPr>
      <dsp:spPr>
        <a:xfrm>
          <a:off x="947645" y="1960032"/>
          <a:ext cx="5711010" cy="560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6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latin typeface="Century Gothic" panose="020B0502020202020204" pitchFamily="34" charset="0"/>
              <a:cs typeface="Calibri" panose="020F0502020204030204" pitchFamily="34" charset="0"/>
            </a:rPr>
            <a:t>Ναυτικές του Ν.959/1979 </a:t>
          </a:r>
          <a:endParaRPr lang="en-US" sz="18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947645" y="1960032"/>
        <a:ext cx="5711010" cy="560213"/>
      </dsp:txXfrm>
    </dsp:sp>
    <dsp:sp modelId="{889EEA27-27F5-4C01-BA50-DCD13A2938B3}">
      <dsp:nvSpPr>
        <dsp:cNvPr id="0" name=""/>
        <dsp:cNvSpPr/>
      </dsp:nvSpPr>
      <dsp:spPr>
        <a:xfrm>
          <a:off x="597511" y="1890005"/>
          <a:ext cx="700267" cy="70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D6378-7057-44AF-B307-006A557248D0}">
      <dsp:nvSpPr>
        <dsp:cNvPr id="0" name=""/>
        <dsp:cNvSpPr/>
      </dsp:nvSpPr>
      <dsp:spPr>
        <a:xfrm>
          <a:off x="824437" y="2800084"/>
          <a:ext cx="5834218" cy="560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6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latin typeface="Century Gothic" panose="020B0502020202020204" pitchFamily="34" charset="0"/>
              <a:cs typeface="Calibri" panose="020F0502020204030204" pitchFamily="34" charset="0"/>
            </a:rPr>
            <a:t>ΝΕΠΑ  του Ν. 3182/2003 </a:t>
          </a:r>
          <a:endParaRPr lang="en-US" sz="18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824437" y="2800084"/>
        <a:ext cx="5834218" cy="560213"/>
      </dsp:txXfrm>
    </dsp:sp>
    <dsp:sp modelId="{DE9E3A45-7065-4CE6-8ED2-DE90086C1FF8}">
      <dsp:nvSpPr>
        <dsp:cNvPr id="0" name=""/>
        <dsp:cNvSpPr/>
      </dsp:nvSpPr>
      <dsp:spPr>
        <a:xfrm>
          <a:off x="474304" y="2730057"/>
          <a:ext cx="700267" cy="70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EFD5A-9A36-4EE3-BFF6-CF499672676C}">
      <dsp:nvSpPr>
        <dsp:cNvPr id="0" name=""/>
        <dsp:cNvSpPr/>
      </dsp:nvSpPr>
      <dsp:spPr>
        <a:xfrm>
          <a:off x="423004" y="3640136"/>
          <a:ext cx="6235650" cy="560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6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latin typeface="Century Gothic" panose="020B0502020202020204" pitchFamily="34" charset="0"/>
              <a:cs typeface="Calibri" panose="020F0502020204030204" pitchFamily="34" charset="0"/>
            </a:rPr>
            <a:t>Αγροτικοί Συνεταιρισμοί Ν.4384/2016</a:t>
          </a:r>
          <a:endParaRPr lang="en-US" sz="18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423004" y="3640136"/>
        <a:ext cx="6235650" cy="560213"/>
      </dsp:txXfrm>
    </dsp:sp>
    <dsp:sp modelId="{E4158631-499F-4B3A-8C90-5F6EB961C903}">
      <dsp:nvSpPr>
        <dsp:cNvPr id="0" name=""/>
        <dsp:cNvSpPr/>
      </dsp:nvSpPr>
      <dsp:spPr>
        <a:xfrm>
          <a:off x="72871" y="3570109"/>
          <a:ext cx="700267" cy="70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605B8-66CD-4BCE-8D8A-68AF30432F3C}">
      <dsp:nvSpPr>
        <dsp:cNvPr id="0" name=""/>
        <dsp:cNvSpPr/>
      </dsp:nvSpPr>
      <dsp:spPr>
        <a:xfrm>
          <a:off x="644045" y="379122"/>
          <a:ext cx="7638104" cy="489942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Σχέδιο Σύμβασης Διάσπασης μεταγενέστερο της 15/4 για οποιαδήποτε από τις εταιρείες που μετέχουν </a:t>
          </a:r>
        </a:p>
      </dsp:txBody>
      <dsp:txXfrm>
        <a:off x="4669508" y="1417333"/>
        <a:ext cx="2727894" cy="1458162"/>
      </dsp:txXfrm>
    </dsp:sp>
    <dsp:sp modelId="{C25371F9-401A-4402-B63D-B08A17912EED}">
      <dsp:nvSpPr>
        <dsp:cNvPr id="0" name=""/>
        <dsp:cNvSpPr/>
      </dsp:nvSpPr>
      <dsp:spPr>
        <a:xfrm>
          <a:off x="516463" y="554101"/>
          <a:ext cx="7691459" cy="489942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Μετατροπές στις οποίες η απόφαση της Γ.Σ είναι μεταγενέστερη της 15/4 </a:t>
          </a:r>
        </a:p>
      </dsp:txBody>
      <dsp:txXfrm>
        <a:off x="2347763" y="3732894"/>
        <a:ext cx="4120424" cy="1283182"/>
      </dsp:txXfrm>
    </dsp:sp>
    <dsp:sp modelId="{BEAE3C45-FA27-4C63-83D7-210F8D808D1F}">
      <dsp:nvSpPr>
        <dsp:cNvPr id="0" name=""/>
        <dsp:cNvSpPr/>
      </dsp:nvSpPr>
      <dsp:spPr>
        <a:xfrm>
          <a:off x="429815" y="379122"/>
          <a:ext cx="7662944" cy="489942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002060"/>
              </a:solidFill>
              <a:latin typeface="Century Gothic" panose="020B0502020202020204" pitchFamily="34" charset="0"/>
            </a:rPr>
            <a:t>Σχέδιο Σύμβασης Συγχώνευσης μεταγενέστερο της 15/4 για οποιαδήποτε από τις εταιρείες που μετέχουν  </a:t>
          </a:r>
        </a:p>
      </dsp:txBody>
      <dsp:txXfrm>
        <a:off x="1317440" y="1417333"/>
        <a:ext cx="2736765" cy="1458162"/>
      </dsp:txXfrm>
    </dsp:sp>
    <dsp:sp modelId="{819580CD-3AFD-4FD9-9C6E-FAF08625667A}">
      <dsp:nvSpPr>
        <dsp:cNvPr id="0" name=""/>
        <dsp:cNvSpPr/>
      </dsp:nvSpPr>
      <dsp:spPr>
        <a:xfrm>
          <a:off x="327689" y="75824"/>
          <a:ext cx="8240254" cy="55060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72971-EC3E-4628-A30E-07EFD78626EB}">
      <dsp:nvSpPr>
        <dsp:cNvPr id="0" name=""/>
        <dsp:cNvSpPr/>
      </dsp:nvSpPr>
      <dsp:spPr>
        <a:xfrm>
          <a:off x="358630" y="250494"/>
          <a:ext cx="7974918" cy="55060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30686-9A31-4903-BC29-31325C872EA3}">
      <dsp:nvSpPr>
        <dsp:cNvPr id="0" name=""/>
        <dsp:cNvSpPr/>
      </dsp:nvSpPr>
      <dsp:spPr>
        <a:xfrm>
          <a:off x="215010" y="41053"/>
          <a:ext cx="8059986" cy="55755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0C3C-4425-4A5F-9E63-25F8D0B4E786}">
      <dsp:nvSpPr>
        <dsp:cNvPr id="0" name=""/>
        <dsp:cNvSpPr/>
      </dsp:nvSpPr>
      <dsp:spPr>
        <a:xfrm>
          <a:off x="2835663" y="-158917"/>
          <a:ext cx="3233023" cy="1766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solidFill>
                <a:schemeClr val="tx1"/>
              </a:solidFill>
              <a:latin typeface="Century Gothic" panose="020B0502020202020204" pitchFamily="34" charset="0"/>
            </a:rPr>
            <a:t>Παραμένουν ίδια τα πλεονεκτήματα των φορολογικών νόμων που ήδη ξέρουμε </a:t>
          </a:r>
        </a:p>
      </dsp:txBody>
      <dsp:txXfrm>
        <a:off x="2921914" y="-72666"/>
        <a:ext cx="3060521" cy="1594359"/>
      </dsp:txXfrm>
    </dsp:sp>
    <dsp:sp modelId="{16076809-02D7-480B-832C-E6F10A6054D2}">
      <dsp:nvSpPr>
        <dsp:cNvPr id="0" name=""/>
        <dsp:cNvSpPr/>
      </dsp:nvSpPr>
      <dsp:spPr>
        <a:xfrm>
          <a:off x="2092050" y="723636"/>
          <a:ext cx="4790782" cy="4790782"/>
        </a:xfrm>
        <a:custGeom>
          <a:avLst/>
          <a:gdLst/>
          <a:ahLst/>
          <a:cxnLst/>
          <a:rect l="0" t="0" r="0" b="0"/>
          <a:pathLst>
            <a:path>
              <a:moveTo>
                <a:pt x="3981234" y="600119"/>
              </a:moveTo>
              <a:arcTo wR="2395391" hR="2395391" stAng="18687336" swAng="8642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444E9-B46E-4E55-8A2A-1AB914C078D5}">
      <dsp:nvSpPr>
        <dsp:cNvPr id="0" name=""/>
        <dsp:cNvSpPr/>
      </dsp:nvSpPr>
      <dsp:spPr>
        <a:xfrm>
          <a:off x="5445309" y="1779759"/>
          <a:ext cx="2641752" cy="119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Αφορά</a:t>
          </a:r>
          <a:r>
            <a:rPr lang="el-GR" sz="2000" kern="1200" dirty="0">
              <a:latin typeface="Century Gothic" panose="020B0502020202020204" pitchFamily="34" charset="0"/>
            </a:rPr>
            <a:t> </a:t>
          </a:r>
          <a:r>
            <a:rPr lang="el-G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την μεγάλη πλειοψηφία των νομικών προσώπων </a:t>
          </a:r>
        </a:p>
      </dsp:txBody>
      <dsp:txXfrm>
        <a:off x="5503881" y="1838331"/>
        <a:ext cx="2524608" cy="1082712"/>
      </dsp:txXfrm>
    </dsp:sp>
    <dsp:sp modelId="{B1A635B5-F78E-42E1-8DD3-B3DF191FB68A}">
      <dsp:nvSpPr>
        <dsp:cNvPr id="0" name=""/>
        <dsp:cNvSpPr/>
      </dsp:nvSpPr>
      <dsp:spPr>
        <a:xfrm>
          <a:off x="2092642" y="724512"/>
          <a:ext cx="4790782" cy="4790782"/>
        </a:xfrm>
        <a:custGeom>
          <a:avLst/>
          <a:gdLst/>
          <a:ahLst/>
          <a:cxnLst/>
          <a:rect l="0" t="0" r="0" b="0"/>
          <a:pathLst>
            <a:path>
              <a:moveTo>
                <a:pt x="4787450" y="2269087"/>
              </a:moveTo>
              <a:arcTo wR="2395391" hR="2395391" stAng="21418651" swAng="19996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E5D45-38B1-49A3-B8BE-D221D98B968B}">
      <dsp:nvSpPr>
        <dsp:cNvPr id="0" name=""/>
        <dsp:cNvSpPr/>
      </dsp:nvSpPr>
      <dsp:spPr>
        <a:xfrm>
          <a:off x="4779624" y="4340685"/>
          <a:ext cx="2232767" cy="1434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Ανάγκη για συμβατό φορολογικό νόμο </a:t>
          </a:r>
        </a:p>
      </dsp:txBody>
      <dsp:txXfrm>
        <a:off x="4849639" y="4410700"/>
        <a:ext cx="2092737" cy="1294231"/>
      </dsp:txXfrm>
    </dsp:sp>
    <dsp:sp modelId="{FA4B3632-08A8-4FAE-84AA-4DE048306071}">
      <dsp:nvSpPr>
        <dsp:cNvPr id="0" name=""/>
        <dsp:cNvSpPr/>
      </dsp:nvSpPr>
      <dsp:spPr>
        <a:xfrm>
          <a:off x="2092642" y="724512"/>
          <a:ext cx="4790782" cy="4790782"/>
        </a:xfrm>
        <a:custGeom>
          <a:avLst/>
          <a:gdLst/>
          <a:ahLst/>
          <a:cxnLst/>
          <a:rect l="0" t="0" r="0" b="0"/>
          <a:pathLst>
            <a:path>
              <a:moveTo>
                <a:pt x="2683061" y="4773445"/>
              </a:moveTo>
              <a:arcTo wR="2395391" hR="2395391" stAng="4986151" swAng="5562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45B42-1437-4403-8635-AABD42EA8232}">
      <dsp:nvSpPr>
        <dsp:cNvPr id="0" name=""/>
        <dsp:cNvSpPr/>
      </dsp:nvSpPr>
      <dsp:spPr>
        <a:xfrm>
          <a:off x="1775250" y="4340685"/>
          <a:ext cx="2609615" cy="1434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Παράλληλη εφαρμογή με Ν.1297/1972-Ν.2166/1993-Ν.4172/2013</a:t>
          </a:r>
        </a:p>
      </dsp:txBody>
      <dsp:txXfrm>
        <a:off x="1845265" y="4410700"/>
        <a:ext cx="2469585" cy="1294231"/>
      </dsp:txXfrm>
    </dsp:sp>
    <dsp:sp modelId="{A429D461-F23E-4A69-8E7B-CC41E6E180C1}">
      <dsp:nvSpPr>
        <dsp:cNvPr id="0" name=""/>
        <dsp:cNvSpPr/>
      </dsp:nvSpPr>
      <dsp:spPr>
        <a:xfrm>
          <a:off x="2053890" y="661341"/>
          <a:ext cx="4790782" cy="4790782"/>
        </a:xfrm>
        <a:custGeom>
          <a:avLst/>
          <a:gdLst/>
          <a:ahLst/>
          <a:cxnLst/>
          <a:rect l="0" t="0" r="0" b="0"/>
          <a:pathLst>
            <a:path>
              <a:moveTo>
                <a:pt x="365910" y="3667833"/>
              </a:moveTo>
              <a:arcTo wR="2395391" hR="2395391" stAng="8874788" swAng="19416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11595-A190-427D-BC38-5147798CD5DF}">
      <dsp:nvSpPr>
        <dsp:cNvPr id="0" name=""/>
        <dsp:cNvSpPr/>
      </dsp:nvSpPr>
      <dsp:spPr>
        <a:xfrm>
          <a:off x="855841" y="1831825"/>
          <a:ext cx="2591635" cy="119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Έναρξη ισχύος 15/4/2019</a:t>
          </a:r>
        </a:p>
      </dsp:txBody>
      <dsp:txXfrm>
        <a:off x="914413" y="1890397"/>
        <a:ext cx="2474491" cy="1082712"/>
      </dsp:txXfrm>
    </dsp:sp>
    <dsp:sp modelId="{9E3A9182-28F4-4F22-BD0B-E15AAF5D44E9}">
      <dsp:nvSpPr>
        <dsp:cNvPr id="0" name=""/>
        <dsp:cNvSpPr/>
      </dsp:nvSpPr>
      <dsp:spPr>
        <a:xfrm>
          <a:off x="1973697" y="830152"/>
          <a:ext cx="4790782" cy="4790782"/>
        </a:xfrm>
        <a:custGeom>
          <a:avLst/>
          <a:gdLst/>
          <a:ahLst/>
          <a:cxnLst/>
          <a:rect l="0" t="0" r="0" b="0"/>
          <a:pathLst>
            <a:path>
              <a:moveTo>
                <a:pt x="450752" y="996720"/>
              </a:moveTo>
              <a:arcTo wR="2395391" hR="2395391" stAng="12943522" swAng="8595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/>
          <a:lstStyle>
            <a:lvl1pPr algn="r">
              <a:defRPr sz="1200"/>
            </a:lvl1pPr>
          </a:lstStyle>
          <a:p>
            <a:fld id="{A4307515-ABBD-4F5F-BFB8-8C9A60AA3B80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 anchor="b"/>
          <a:lstStyle>
            <a:lvl1pPr algn="r">
              <a:defRPr sz="1200"/>
            </a:lvl1pPr>
          </a:lstStyle>
          <a:p>
            <a:fld id="{57824D6A-0AD8-441B-B8C7-D2F90DE657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/>
          <a:lstStyle>
            <a:lvl1pPr algn="r">
              <a:defRPr sz="1200"/>
            </a:lvl1pPr>
          </a:lstStyle>
          <a:p>
            <a:fld id="{01A8F88B-4084-48FB-AE7C-94360E437D3F}" type="datetimeFigureOut">
              <a:rPr lang="fr-FR" smtClean="0"/>
              <a:pPr/>
              <a:t>19/06/2019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39775"/>
            <a:ext cx="5180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6" tIns="47428" rIns="94856" bIns="4742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6" tIns="47428" rIns="94856" bIns="4742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4856" tIns="47428" rIns="94856" bIns="47428" rtlCol="0" anchor="b"/>
          <a:lstStyle>
            <a:lvl1pPr algn="r">
              <a:defRPr sz="1200"/>
            </a:lvl1pPr>
          </a:lstStyle>
          <a:p>
            <a:fld id="{5506C725-86FD-4131-9D13-081F8E80E38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Τίτλο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υπότιτλου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l-GR" dirty="0"/>
              <a:t>Ημερομηνία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2700000"/>
            <a:ext cx="9360000" cy="342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  <a:p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2700000"/>
            <a:ext cx="9360000" cy="342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  <a:p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59792" y="854911"/>
            <a:ext cx="297000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297000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0" y="900000"/>
            <a:ext cx="5760000" cy="522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59792" y="854911"/>
            <a:ext cx="9361040" cy="873331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0000" y="1927198"/>
            <a:ext cx="8460832" cy="4553572"/>
          </a:xfrm>
        </p:spPr>
        <p:txBody>
          <a:bodyPr/>
          <a:lstStyle>
            <a:lvl1pPr marL="541338" indent="-541338" algn="l">
              <a:lnSpc>
                <a:spcPts val="2500"/>
              </a:lnSpc>
              <a:spcAft>
                <a:spcPts val="1700"/>
              </a:spcAft>
              <a:buSzPct val="150000"/>
              <a:buFont typeface="+mj-lt"/>
              <a:buAutoNum type="arabicPeriod"/>
              <a:defRPr sz="1900">
                <a:solidFill>
                  <a:schemeClr val="tx1"/>
                </a:solidFill>
                <a:latin typeface="+mj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12120" y="3383285"/>
            <a:ext cx="6408712" cy="3097486"/>
          </a:xfrm>
        </p:spPr>
        <p:txBody>
          <a:bodyPr/>
          <a:lstStyle>
            <a:lvl1pPr>
              <a:lnSpc>
                <a:spcPts val="3300"/>
              </a:lnSpc>
              <a:defRPr sz="330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900000"/>
            <a:ext cx="9360000" cy="234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359792" y="3507236"/>
            <a:ext cx="2943796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040000" y="2736354"/>
            <a:ext cx="4680000" cy="3744416"/>
          </a:xfrm>
        </p:spPr>
        <p:txBody>
          <a:bodyPr/>
          <a:lstStyle>
            <a:lvl1pPr>
              <a:lnSpc>
                <a:spcPts val="3300"/>
              </a:lnSpc>
              <a:defRPr sz="330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864000"/>
            <a:ext cx="4320000" cy="558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9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5053700" y="970099"/>
            <a:ext cx="4667132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34000" y="1059818"/>
            <a:ext cx="5886000" cy="5420952"/>
          </a:xfrm>
        </p:spPr>
        <p:txBody>
          <a:bodyPr/>
          <a:lstStyle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u contenu 13"/>
          <p:cNvSpPr>
            <a:spLocks noGrp="1"/>
          </p:cNvSpPr>
          <p:nvPr>
            <p:ph sz="quarter" idx="13" hasCustomPrompt="1"/>
          </p:nvPr>
        </p:nvSpPr>
        <p:spPr>
          <a:xfrm>
            <a:off x="359792" y="864146"/>
            <a:ext cx="3240000" cy="5580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pSp>
        <p:nvGrpSpPr>
          <p:cNvPr id="4" name="14 - Ομάδα"/>
          <p:cNvGrpSpPr/>
          <p:nvPr userDrawn="1"/>
        </p:nvGrpSpPr>
        <p:grpSpPr>
          <a:xfrm>
            <a:off x="0" y="0"/>
            <a:ext cx="540000" cy="468282"/>
            <a:chOff x="0" y="0"/>
            <a:chExt cx="540000" cy="468282"/>
          </a:xfrm>
        </p:grpSpPr>
        <p:sp>
          <p:nvSpPr>
            <p:cNvPr id="9" name="Rectangle 12"/>
            <p:cNvSpPr/>
            <p:nvPr userDrawn="1"/>
          </p:nvSpPr>
          <p:spPr bwMode="gray">
            <a:xfrm>
              <a:off x="0" y="0"/>
              <a:ext cx="540000" cy="154800"/>
            </a:xfrm>
            <a:prstGeom prst="rect">
              <a:avLst/>
            </a:prstGeom>
            <a:solidFill>
              <a:srgbClr val="6F5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13"/>
            <p:cNvSpPr/>
            <p:nvPr userDrawn="1"/>
          </p:nvSpPr>
          <p:spPr bwMode="gray">
            <a:xfrm>
              <a:off x="0" y="156766"/>
              <a:ext cx="540000" cy="154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4"/>
            <p:cNvSpPr/>
            <p:nvPr userDrawn="1"/>
          </p:nvSpPr>
          <p:spPr bwMode="gray">
            <a:xfrm>
              <a:off x="0" y="313482"/>
              <a:ext cx="540000" cy="154800"/>
            </a:xfrm>
            <a:prstGeom prst="rect">
              <a:avLst/>
            </a:prstGeom>
            <a:solidFill>
              <a:srgbClr val="BB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A9C8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80001" y="1059818"/>
            <a:ext cx="8640832" cy="542095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pSp>
        <p:nvGrpSpPr>
          <p:cNvPr id="4" name="6 - Ομάδα"/>
          <p:cNvGrpSpPr/>
          <p:nvPr userDrawn="1"/>
        </p:nvGrpSpPr>
        <p:grpSpPr>
          <a:xfrm>
            <a:off x="0" y="0"/>
            <a:ext cx="540000" cy="468282"/>
            <a:chOff x="0" y="0"/>
            <a:chExt cx="540000" cy="468282"/>
          </a:xfrm>
        </p:grpSpPr>
        <p:sp>
          <p:nvSpPr>
            <p:cNvPr id="8" name="Rectangle 12"/>
            <p:cNvSpPr/>
            <p:nvPr userDrawn="1"/>
          </p:nvSpPr>
          <p:spPr bwMode="gray">
            <a:xfrm>
              <a:off x="0" y="0"/>
              <a:ext cx="540000" cy="154800"/>
            </a:xfrm>
            <a:prstGeom prst="rect">
              <a:avLst/>
            </a:prstGeom>
            <a:solidFill>
              <a:srgbClr val="6F5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13"/>
            <p:cNvSpPr/>
            <p:nvPr userDrawn="1"/>
          </p:nvSpPr>
          <p:spPr bwMode="gray">
            <a:xfrm>
              <a:off x="0" y="156766"/>
              <a:ext cx="540000" cy="154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4"/>
            <p:cNvSpPr/>
            <p:nvPr userDrawn="1"/>
          </p:nvSpPr>
          <p:spPr bwMode="gray">
            <a:xfrm>
              <a:off x="0" y="313482"/>
              <a:ext cx="540000" cy="154800"/>
            </a:xfrm>
            <a:prstGeom prst="rect">
              <a:avLst/>
            </a:prstGeom>
            <a:solidFill>
              <a:srgbClr val="BB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A9C8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360000" y="947835"/>
            <a:ext cx="9360000" cy="420367"/>
          </a:xfrm>
        </p:spPr>
        <p:txBody>
          <a:bodyPr/>
          <a:lstStyle>
            <a:lvl1pPr>
              <a:lnSpc>
                <a:spcPts val="1400"/>
              </a:lnSpc>
              <a:defRPr sz="1100" cap="none" baseline="0"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60000" y="1478310"/>
            <a:ext cx="9360000" cy="464242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800"/>
              </a:spcAft>
              <a:buFont typeface="Arial" pitchFamily="34" charset="0"/>
              <a:buNone/>
              <a:defRPr sz="1900" b="1" cap="all" baseline="0">
                <a:solidFill>
                  <a:srgbClr val="6F508D"/>
                </a:solidFill>
                <a:latin typeface="+mj-lt"/>
              </a:defRPr>
            </a:lvl1pPr>
            <a:lvl2pPr marL="0" indent="0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None/>
              <a:defRPr sz="1100" b="1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400"/>
              </a:lnSpc>
              <a:buFont typeface="Arial" pitchFamily="34" charset="0"/>
              <a:buNone/>
              <a:defRPr sz="11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14 - TextBox"/>
          <p:cNvSpPr txBox="1"/>
          <p:nvPr userDrawn="1"/>
        </p:nvSpPr>
        <p:spPr>
          <a:xfrm>
            <a:off x="7488584" y="5760690"/>
            <a:ext cx="2304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r" defTabSz="987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marR="0" lvl="2" indent="0" algn="r" defTabSz="987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www.mazars.gr</a:t>
            </a:r>
            <a:endParaRPr lang="el-GR" sz="11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Τίτλο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υπότιτλου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l-GR" dirty="0"/>
              <a:t>Ημερομηνία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Τίτλο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59792" y="854911"/>
            <a:ext cx="297000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υπότιτλου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297000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l-GR" dirty="0"/>
              <a:t>Ημερομηνία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0" y="900000"/>
            <a:ext cx="5760000" cy="522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59792" y="854911"/>
            <a:ext cx="9361040" cy="873331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0000" y="1927198"/>
            <a:ext cx="8460832" cy="4553572"/>
          </a:xfrm>
        </p:spPr>
        <p:txBody>
          <a:bodyPr/>
          <a:lstStyle>
            <a:lvl1pPr marL="541338" indent="-541338" algn="l">
              <a:lnSpc>
                <a:spcPts val="2500"/>
              </a:lnSpc>
              <a:spcAft>
                <a:spcPts val="1700"/>
              </a:spcAft>
              <a:buSzPct val="150000"/>
              <a:buFont typeface="+mj-lt"/>
              <a:buAutoNum type="arabicPeriod"/>
              <a:defRPr sz="1900">
                <a:solidFill>
                  <a:schemeClr val="tx1"/>
                </a:solidFill>
                <a:latin typeface="+mj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υπότιτλου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άλαιο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2120" y="3383285"/>
            <a:ext cx="6408712" cy="3097486"/>
          </a:xfrm>
        </p:spPr>
        <p:txBody>
          <a:bodyPr/>
          <a:lstStyle>
            <a:lvl1pPr>
              <a:lnSpc>
                <a:spcPts val="3300"/>
              </a:lnSpc>
              <a:defRPr sz="3300" b="0"/>
            </a:lvl1pPr>
          </a:lstStyle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υπότιτλου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900000"/>
            <a:ext cx="9360000" cy="234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359792" y="3507236"/>
            <a:ext cx="2943796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άλαι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0000" y="2736354"/>
            <a:ext cx="4680000" cy="3744416"/>
          </a:xfrm>
        </p:spPr>
        <p:txBody>
          <a:bodyPr/>
          <a:lstStyle>
            <a:lvl1pPr>
              <a:lnSpc>
                <a:spcPts val="3300"/>
              </a:lnSpc>
              <a:defRPr sz="3300" b="0"/>
            </a:lvl1pPr>
          </a:lstStyle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υπότιτλου</a:t>
            </a:r>
            <a:endParaRPr lang="en-US" noProof="0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864000"/>
            <a:ext cx="4320000" cy="558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9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5053700" y="970099"/>
            <a:ext cx="4667132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ίμενο +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34000" y="1059818"/>
            <a:ext cx="5886000" cy="54209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algn="l">
              <a:defRPr baseline="0"/>
            </a:lvl4pPr>
            <a:lvl5pPr algn="l">
              <a:defRPr/>
            </a:lvl5pPr>
          </a:lstStyle>
          <a:p>
            <a:pPr lvl="0"/>
            <a:r>
              <a:rPr lang="el-GR" noProof="0" dirty="0" err="1"/>
              <a:t>Kλικ</a:t>
            </a:r>
            <a:r>
              <a:rPr lang="el-GR" noProof="0" dirty="0"/>
              <a:t> για επεξεργασία του κειμένου</a:t>
            </a:r>
            <a:endParaRPr lang="en-US" noProof="0" dirty="0"/>
          </a:p>
          <a:p>
            <a:pPr lvl="1"/>
            <a:r>
              <a:rPr lang="el-GR" noProof="0" dirty="0"/>
              <a:t>Δεύτερο επίπεδο</a:t>
            </a:r>
            <a:endParaRPr lang="en-US" noProof="0" dirty="0"/>
          </a:p>
          <a:p>
            <a:pPr lvl="2"/>
            <a:r>
              <a:rPr lang="el-GR" noProof="0" dirty="0"/>
              <a:t>Τρίτο επίπεδο</a:t>
            </a:r>
            <a:endParaRPr lang="en-US" noProof="0" dirty="0"/>
          </a:p>
          <a:p>
            <a:pPr lvl="3"/>
            <a:r>
              <a:rPr lang="el-GR" noProof="0" dirty="0"/>
              <a:t>Τέταρτο επίπεδο</a:t>
            </a:r>
            <a:endParaRPr lang="en-US" noProof="0" dirty="0"/>
          </a:p>
          <a:p>
            <a:pPr lvl="4"/>
            <a:r>
              <a:rPr lang="el-GR" noProof="0" dirty="0"/>
              <a:t>Πέμπτο επίπεδο</a:t>
            </a:r>
            <a:endParaRPr lang="en-US" noProof="0" dirty="0"/>
          </a:p>
        </p:txBody>
      </p:sp>
      <p:sp>
        <p:nvSpPr>
          <p:cNvPr id="7" name="Espace réservé du contenu 13"/>
          <p:cNvSpPr>
            <a:spLocks noGrp="1"/>
          </p:cNvSpPr>
          <p:nvPr>
            <p:ph sz="quarter" idx="13" hasCustomPrompt="1"/>
          </p:nvPr>
        </p:nvSpPr>
        <p:spPr>
          <a:xfrm>
            <a:off x="359792" y="864146"/>
            <a:ext cx="3240000" cy="5580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pSp>
        <p:nvGrpSpPr>
          <p:cNvPr id="15" name="14 - Ομάδα"/>
          <p:cNvGrpSpPr/>
          <p:nvPr userDrawn="1"/>
        </p:nvGrpSpPr>
        <p:grpSpPr>
          <a:xfrm>
            <a:off x="0" y="0"/>
            <a:ext cx="540000" cy="468282"/>
            <a:chOff x="0" y="0"/>
            <a:chExt cx="540000" cy="468282"/>
          </a:xfrm>
        </p:grpSpPr>
        <p:sp>
          <p:nvSpPr>
            <p:cNvPr id="9" name="Rectangle 12"/>
            <p:cNvSpPr/>
            <p:nvPr userDrawn="1"/>
          </p:nvSpPr>
          <p:spPr bwMode="gray">
            <a:xfrm>
              <a:off x="0" y="0"/>
              <a:ext cx="540000" cy="154800"/>
            </a:xfrm>
            <a:prstGeom prst="rect">
              <a:avLst/>
            </a:prstGeom>
            <a:solidFill>
              <a:srgbClr val="6F5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13"/>
            <p:cNvSpPr/>
            <p:nvPr userDrawn="1"/>
          </p:nvSpPr>
          <p:spPr bwMode="gray">
            <a:xfrm>
              <a:off x="0" y="156766"/>
              <a:ext cx="540000" cy="154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4"/>
            <p:cNvSpPr/>
            <p:nvPr userDrawn="1"/>
          </p:nvSpPr>
          <p:spPr bwMode="gray">
            <a:xfrm>
              <a:off x="0" y="313482"/>
              <a:ext cx="540000" cy="154800"/>
            </a:xfrm>
            <a:prstGeom prst="rect">
              <a:avLst/>
            </a:prstGeom>
            <a:solidFill>
              <a:srgbClr val="BB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A9C8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80001" y="1059818"/>
            <a:ext cx="8640832" cy="54209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noProof="0" dirty="0" err="1"/>
              <a:t>Kλικ</a:t>
            </a:r>
            <a:r>
              <a:rPr lang="el-GR" noProof="0" dirty="0"/>
              <a:t> για επεξεργασία του κειμένου</a:t>
            </a:r>
            <a:endParaRPr lang="en-US" noProof="0" dirty="0"/>
          </a:p>
          <a:p>
            <a:pPr lvl="1"/>
            <a:r>
              <a:rPr lang="el-GR" noProof="0" dirty="0"/>
              <a:t>Δεύτερο επίπεδο</a:t>
            </a:r>
            <a:endParaRPr lang="en-US" noProof="0" dirty="0"/>
          </a:p>
          <a:p>
            <a:pPr lvl="2"/>
            <a:r>
              <a:rPr lang="el-GR" noProof="0" dirty="0"/>
              <a:t>Τρίτο επίπεδο</a:t>
            </a:r>
            <a:endParaRPr lang="en-US" noProof="0" dirty="0"/>
          </a:p>
          <a:p>
            <a:pPr lvl="3"/>
            <a:r>
              <a:rPr lang="el-GR" noProof="0" dirty="0"/>
              <a:t>Τέταρτο επίπεδο</a:t>
            </a:r>
            <a:endParaRPr lang="en-US" noProof="0" dirty="0"/>
          </a:p>
          <a:p>
            <a:pPr lvl="4"/>
            <a:r>
              <a:rPr lang="el-GR" noProof="0" dirty="0"/>
              <a:t>Πέμπτο επίπεδο</a:t>
            </a:r>
            <a:endParaRPr lang="en-US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pSp>
        <p:nvGrpSpPr>
          <p:cNvPr id="7" name="6 - Ομάδα"/>
          <p:cNvGrpSpPr/>
          <p:nvPr userDrawn="1"/>
        </p:nvGrpSpPr>
        <p:grpSpPr>
          <a:xfrm>
            <a:off x="0" y="0"/>
            <a:ext cx="540000" cy="468282"/>
            <a:chOff x="0" y="0"/>
            <a:chExt cx="540000" cy="468282"/>
          </a:xfrm>
        </p:grpSpPr>
        <p:sp>
          <p:nvSpPr>
            <p:cNvPr id="8" name="Rectangle 12"/>
            <p:cNvSpPr/>
            <p:nvPr userDrawn="1"/>
          </p:nvSpPr>
          <p:spPr bwMode="gray">
            <a:xfrm>
              <a:off x="0" y="0"/>
              <a:ext cx="540000" cy="154800"/>
            </a:xfrm>
            <a:prstGeom prst="rect">
              <a:avLst/>
            </a:prstGeom>
            <a:solidFill>
              <a:srgbClr val="6F5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13"/>
            <p:cNvSpPr/>
            <p:nvPr userDrawn="1"/>
          </p:nvSpPr>
          <p:spPr bwMode="gray">
            <a:xfrm>
              <a:off x="0" y="156766"/>
              <a:ext cx="540000" cy="154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4"/>
            <p:cNvSpPr/>
            <p:nvPr userDrawn="1"/>
          </p:nvSpPr>
          <p:spPr bwMode="gray">
            <a:xfrm>
              <a:off x="0" y="313482"/>
              <a:ext cx="540000" cy="154800"/>
            </a:xfrm>
            <a:prstGeom prst="rect">
              <a:avLst/>
            </a:prstGeom>
            <a:solidFill>
              <a:srgbClr val="BB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A9C8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Στοιχεία επικοινωνί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60000" y="947835"/>
            <a:ext cx="9360000" cy="420367"/>
          </a:xfrm>
        </p:spPr>
        <p:txBody>
          <a:bodyPr/>
          <a:lstStyle>
            <a:lvl1pPr>
              <a:lnSpc>
                <a:spcPts val="1400"/>
              </a:lnSpc>
              <a:defRPr sz="1100" cap="none" baseline="0">
                <a:latin typeface="+mj-lt"/>
              </a:defRPr>
            </a:lvl1pPr>
          </a:lstStyle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τίτλου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60000" y="1478310"/>
            <a:ext cx="9360000" cy="464242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800"/>
              </a:spcAft>
              <a:buFont typeface="Arial" pitchFamily="34" charset="0"/>
              <a:buNone/>
              <a:defRPr sz="1900" b="1" cap="all" baseline="0">
                <a:solidFill>
                  <a:srgbClr val="6F508D"/>
                </a:solidFill>
                <a:latin typeface="+mj-lt"/>
              </a:defRPr>
            </a:lvl1pPr>
            <a:lvl2pPr marL="0" indent="0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None/>
              <a:defRPr sz="1100" b="1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400"/>
              </a:lnSpc>
              <a:buFont typeface="Arial" pitchFamily="34" charset="0"/>
              <a:buNone/>
              <a:defRPr sz="11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l-GR" noProof="0" dirty="0" err="1"/>
              <a:t>Kλικ</a:t>
            </a:r>
            <a:r>
              <a:rPr lang="el-GR" noProof="0" dirty="0"/>
              <a:t> για επεξεργασία του τίτλου</a:t>
            </a:r>
            <a:endParaRPr lang="fr-FR" dirty="0"/>
          </a:p>
          <a:p>
            <a:pPr lvl="1"/>
            <a:r>
              <a:rPr lang="el-GR" noProof="0" dirty="0"/>
              <a:t>Δεύτερο επίπεδο</a:t>
            </a:r>
            <a:endParaRPr lang="en-US" noProof="0" dirty="0"/>
          </a:p>
          <a:p>
            <a:pPr lvl="2"/>
            <a:r>
              <a:rPr lang="el-GR" noProof="0" dirty="0"/>
              <a:t>Τρίτο επίπεδο</a:t>
            </a:r>
            <a:endParaRPr lang="en-US" noProof="0" dirty="0"/>
          </a:p>
          <a:p>
            <a:pPr lvl="3"/>
            <a:r>
              <a:rPr lang="el-GR" noProof="0" dirty="0"/>
              <a:t>Τέταρτο επίπεδο</a:t>
            </a:r>
            <a:endParaRPr lang="en-US" noProof="0" dirty="0"/>
          </a:p>
          <a:p>
            <a:pPr lvl="4"/>
            <a:r>
              <a:rPr lang="el-GR" noProof="0" dirty="0"/>
              <a:t>Πέμπτο επίπεδο</a:t>
            </a:r>
            <a:endParaRPr lang="en-US" noProof="0" dirty="0"/>
          </a:p>
        </p:txBody>
      </p:sp>
      <p:sp>
        <p:nvSpPr>
          <p:cNvPr id="15" name="14 - TextBox"/>
          <p:cNvSpPr txBox="1"/>
          <p:nvPr userDrawn="1"/>
        </p:nvSpPr>
        <p:spPr>
          <a:xfrm>
            <a:off x="7488584" y="5760690"/>
            <a:ext cx="2304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r" defTabSz="987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marR="0" lvl="2" indent="0" algn="r" defTabSz="9874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www.mazars.gr</a:t>
            </a:r>
            <a:endParaRPr lang="el-GR" sz="11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0625" y="6661814"/>
            <a:ext cx="1800000" cy="53908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223200"/>
            <a:ext cx="90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l-GR" noProof="0" dirty="0" err="1"/>
              <a:t>Kλικ</a:t>
            </a:r>
            <a:r>
              <a:rPr lang="el-GR" noProof="0" dirty="0"/>
              <a:t> για επεξεργασία του τίτλου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80001" y="1059818"/>
            <a:ext cx="8640832" cy="5420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6768504" y="6696795"/>
            <a:ext cx="1656184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3384128" y="6696795"/>
            <a:ext cx="3192198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59792" y="6726989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8" name="Rectangle 7"/>
          <p:cNvSpPr/>
          <p:nvPr/>
        </p:nvSpPr>
        <p:spPr>
          <a:xfrm>
            <a:off x="360000" y="663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67" r:id="rId9"/>
  </p:sldLayoutIdLst>
  <p:hf hdr="0"/>
  <p:txStyles>
    <p:titleStyle>
      <a:lvl1pPr algn="l" defTabSz="987461" rtl="0" eaLnBrk="1" latinLnBrk="0" hangingPunct="1">
        <a:lnSpc>
          <a:spcPts val="33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87461" rtl="0" eaLnBrk="1" latinLnBrk="0" hangingPunct="1">
        <a:lnSpc>
          <a:spcPts val="2000"/>
        </a:lnSpc>
        <a:spcBef>
          <a:spcPts val="0"/>
        </a:spcBef>
        <a:spcAft>
          <a:spcPts val="20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79388" algn="l" defTabSz="987461" rtl="0" eaLnBrk="1" latinLnBrk="0" hangingPunct="1">
        <a:lnSpc>
          <a:spcPts val="2200"/>
        </a:lnSpc>
        <a:spcBef>
          <a:spcPts val="0"/>
        </a:spcBef>
        <a:buFont typeface="Wingdings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101600" algn="l" defTabSz="987461" rtl="0" eaLnBrk="1" latinLnBrk="0" hangingPunct="1">
        <a:lnSpc>
          <a:spcPts val="2500"/>
        </a:lnSpc>
        <a:spcBef>
          <a:spcPts val="0"/>
        </a:spcBef>
        <a:buClr>
          <a:srgbClr val="990000"/>
        </a:buClr>
        <a:buFont typeface="Tahoma" pitchFamily="34" charset="0"/>
        <a:buChar char="-"/>
        <a:defRPr sz="1500" kern="1200">
          <a:solidFill>
            <a:srgbClr val="990000"/>
          </a:solidFill>
          <a:latin typeface="+mn-lt"/>
          <a:ea typeface="+mn-ea"/>
          <a:cs typeface="+mn-cs"/>
        </a:defRPr>
      </a:lvl3pPr>
      <a:lvl4pPr marL="1134000" indent="-138113" algn="l" defTabSz="987461" rtl="0" eaLnBrk="1" latinLnBrk="0" hangingPunct="1">
        <a:lnSpc>
          <a:spcPts val="2200"/>
        </a:lnSpc>
        <a:spcBef>
          <a:spcPts val="0"/>
        </a:spcBef>
        <a:buClr>
          <a:srgbClr val="6F508D"/>
        </a:buClr>
        <a:buFont typeface="Arial" pitchFamily="34" charset="0"/>
        <a:buChar char="-"/>
        <a:defRPr sz="1300" kern="1200">
          <a:solidFill>
            <a:srgbClr val="6F508D"/>
          </a:solidFill>
          <a:latin typeface="+mn-lt"/>
          <a:ea typeface="+mn-ea"/>
          <a:cs typeface="+mn-cs"/>
        </a:defRPr>
      </a:lvl4pPr>
      <a:lvl5pPr marL="1260000" indent="0" algn="l" defTabSz="987461" rtl="0" eaLnBrk="1" latinLnBrk="0" hangingPunct="1">
        <a:lnSpc>
          <a:spcPts val="2200"/>
        </a:lnSpc>
        <a:spcBef>
          <a:spcPts val="0"/>
        </a:spcBef>
        <a:buClr>
          <a:schemeClr val="accent2"/>
        </a:buClr>
        <a:buFont typeface="Arial" pitchFamily="34" charset="0"/>
        <a:buNone/>
        <a:defRPr sz="1000" kern="1200">
          <a:solidFill>
            <a:srgbClr val="BBADA2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0625" y="6661814"/>
            <a:ext cx="1800000" cy="53908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223200"/>
            <a:ext cx="90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l-GR" noProof="0"/>
              <a:t>Kλικ για επεξεργασία του τίτλου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80001" y="1059818"/>
            <a:ext cx="8640832" cy="5420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6768504" y="6696795"/>
            <a:ext cx="1656184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3384128" y="6696795"/>
            <a:ext cx="3192198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59792" y="6726989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8" name="Rectangle 7"/>
          <p:cNvSpPr/>
          <p:nvPr/>
        </p:nvSpPr>
        <p:spPr>
          <a:xfrm>
            <a:off x="360000" y="663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defTabSz="987461" rtl="0" eaLnBrk="1" latinLnBrk="0" hangingPunct="1">
        <a:lnSpc>
          <a:spcPts val="33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87461" rtl="0" eaLnBrk="1" latinLnBrk="0" hangingPunct="1">
        <a:lnSpc>
          <a:spcPts val="2000"/>
        </a:lnSpc>
        <a:spcBef>
          <a:spcPts val="0"/>
        </a:spcBef>
        <a:spcAft>
          <a:spcPts val="20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79388" algn="l" defTabSz="987461" rtl="0" eaLnBrk="1" latinLnBrk="0" hangingPunct="1">
        <a:lnSpc>
          <a:spcPts val="2200"/>
        </a:lnSpc>
        <a:spcBef>
          <a:spcPts val="0"/>
        </a:spcBef>
        <a:buFont typeface="Wingdings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101600" algn="l" defTabSz="987461" rtl="0" eaLnBrk="1" latinLnBrk="0" hangingPunct="1">
        <a:lnSpc>
          <a:spcPts val="2500"/>
        </a:lnSpc>
        <a:spcBef>
          <a:spcPts val="0"/>
        </a:spcBef>
        <a:buClr>
          <a:srgbClr val="990000"/>
        </a:buClr>
        <a:buFont typeface="Tahoma" pitchFamily="34" charset="0"/>
        <a:buChar char="-"/>
        <a:defRPr sz="1500" kern="1200">
          <a:solidFill>
            <a:srgbClr val="990000"/>
          </a:solidFill>
          <a:latin typeface="+mn-lt"/>
          <a:ea typeface="+mn-ea"/>
          <a:cs typeface="+mn-cs"/>
        </a:defRPr>
      </a:lvl3pPr>
      <a:lvl4pPr marL="1134000" indent="-138113" algn="l" defTabSz="987461" rtl="0" eaLnBrk="1" latinLnBrk="0" hangingPunct="1">
        <a:lnSpc>
          <a:spcPts val="2200"/>
        </a:lnSpc>
        <a:spcBef>
          <a:spcPts val="0"/>
        </a:spcBef>
        <a:buClr>
          <a:srgbClr val="6F508D"/>
        </a:buClr>
        <a:buFont typeface="Arial" pitchFamily="34" charset="0"/>
        <a:buChar char="-"/>
        <a:defRPr sz="1300" kern="1200">
          <a:solidFill>
            <a:srgbClr val="6F508D"/>
          </a:solidFill>
          <a:latin typeface="+mn-lt"/>
          <a:ea typeface="+mn-ea"/>
          <a:cs typeface="+mn-cs"/>
        </a:defRPr>
      </a:lvl4pPr>
      <a:lvl5pPr marL="1260000" indent="0" algn="l" defTabSz="987461" rtl="0" eaLnBrk="1" latinLnBrk="0" hangingPunct="1">
        <a:lnSpc>
          <a:spcPts val="2200"/>
        </a:lnSpc>
        <a:spcBef>
          <a:spcPts val="0"/>
        </a:spcBef>
        <a:buClr>
          <a:schemeClr val="accent2"/>
        </a:buClr>
        <a:buFont typeface="Arial" pitchFamily="34" charset="0"/>
        <a:buNone/>
        <a:defRPr sz="1000" kern="1200">
          <a:solidFill>
            <a:srgbClr val="BBADA2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23107/business-meeting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xheaven.gr/laws/law/index/law/430" TargetMode="External"/><Relationship Id="rId2" Type="http://schemas.openxmlformats.org/officeDocument/2006/relationships/hyperlink" Target="https://www.taxheaven.gr/laws/view/index/law/4072/year/2012/article/293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08FEF3-3844-4A13-BC05-0AE847DD1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8" b="18941"/>
          <a:stretch/>
        </p:blipFill>
        <p:spPr>
          <a:xfrm>
            <a:off x="359586" y="2699998"/>
            <a:ext cx="9360000" cy="3451091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59792" y="854911"/>
            <a:ext cx="9361040" cy="1452535"/>
          </a:xfrm>
        </p:spPr>
        <p:txBody>
          <a:bodyPr/>
          <a:lstStyle/>
          <a:p>
            <a:r>
              <a:rPr lang="el-GR" sz="2400" b="1" cap="none" dirty="0">
                <a:solidFill>
                  <a:srgbClr val="990000"/>
                </a:solidFill>
                <a:latin typeface="Century Gothic" panose="020B0502020202020204" pitchFamily="34" charset="0"/>
              </a:rPr>
              <a:t>Μετασχηματισμοί - Ν.4601/2019 – Φορολογικά Θέματα</a:t>
            </a:r>
            <a:br>
              <a:rPr lang="en-US" sz="2400" b="1" cap="none" dirty="0">
                <a:solidFill>
                  <a:srgbClr val="990000"/>
                </a:solidFill>
                <a:latin typeface="Century Gothic" panose="020B0502020202020204" pitchFamily="34" charset="0"/>
              </a:rPr>
            </a:br>
            <a:r>
              <a:rPr lang="el-GR" sz="1500" cap="none" dirty="0">
                <a:latin typeface="Century Gothic" panose="020B0502020202020204" pitchFamily="34" charset="0"/>
              </a:rPr>
              <a:t>Θεόδωρος </a:t>
            </a:r>
            <a:r>
              <a:rPr lang="el-GR" sz="1500" cap="none" dirty="0" err="1">
                <a:latin typeface="Century Gothic" panose="020B0502020202020204" pitchFamily="34" charset="0"/>
              </a:rPr>
              <a:t>Κιντής</a:t>
            </a:r>
            <a:r>
              <a:rPr lang="en-US" sz="1500" cap="none" dirty="0">
                <a:latin typeface="Century Gothic" panose="020B0502020202020204" pitchFamily="34" charset="0"/>
              </a:rPr>
              <a:t>, Tax Director, Mazars</a:t>
            </a:r>
            <a:br>
              <a:rPr lang="el-GR" sz="1500" cap="none" dirty="0">
                <a:latin typeface="Century Gothic" panose="020B0502020202020204" pitchFamily="34" charset="0"/>
              </a:rPr>
            </a:br>
            <a:r>
              <a:rPr lang="el-GR" sz="1600" b="1" cap="none" dirty="0">
                <a:solidFill>
                  <a:srgbClr val="990000"/>
                </a:solidFill>
                <a:latin typeface="Century Gothic" panose="020B0502020202020204" pitchFamily="34" charset="0"/>
              </a:rPr>
              <a:t>ΕΛΛΗΝΟΓΑΛΛΙΚΟ ΕΜΠΟΡΙΚΟ ΕΠΙΜΕΛΗΤΗΡΙΟ ΗΜΕΡΙΔΑ ΦΟΡΟΛΟΓΙΚΗΣ ΕΠΙΤΡΟΠΗΣ </a:t>
            </a:r>
            <a:br>
              <a:rPr lang="el-GR" sz="1600" b="1" cap="none" dirty="0">
                <a:solidFill>
                  <a:srgbClr val="990000"/>
                </a:solidFill>
                <a:latin typeface="Century Gothic" panose="020B0502020202020204" pitchFamily="34" charset="0"/>
              </a:rPr>
            </a:br>
            <a:endParaRPr lang="el-GR" sz="1600" b="1" cap="none" dirty="0">
              <a:solidFill>
                <a:srgbClr val="99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ΕΛΛΗΝΟΓΑΛΛΙΚΟ ΕΜΠΟΡΙΚΟ ΕΠΙΜΕΛΗΤΗΡΙΟ </a:t>
            </a:r>
            <a:br>
              <a:rPr lang="el-GR" dirty="0"/>
            </a:br>
            <a:r>
              <a:rPr lang="el-GR" dirty="0"/>
              <a:t>ΗΜΕΡΙΔΑ ΦΟΡΟΛΟΓΙΚΗΣ ΕΠΙΤΡΟΠΗΣ </a:t>
            </a:r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ACB0-F5EC-4707-A90B-3CD78749B92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l-GR" dirty="0">
                <a:latin typeface="Century Gothic" panose="020B0502020202020204" pitchFamily="34" charset="0"/>
              </a:rPr>
              <a:t>20 Ιουνίου 2019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Έναρξη ισχύος στις 15/4/2019 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4154A-61E5-4746-A331-96B098EF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763200"/>
            <a:ext cx="8856816" cy="5717570"/>
          </a:xfrm>
        </p:spPr>
        <p:txBody>
          <a:bodyPr/>
          <a:lstStyle/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DD615D-A243-4A4D-A103-704CD22DA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422839"/>
              </p:ext>
            </p:extLst>
          </p:nvPr>
        </p:nvGraphicFramePr>
        <p:xfrm>
          <a:off x="576818" y="648122"/>
          <a:ext cx="871196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00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Σχέση με φορολογικές διατάξεις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4154A-61E5-4746-A331-96B098EF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763200"/>
            <a:ext cx="8856816" cy="5717570"/>
          </a:xfrm>
        </p:spPr>
        <p:txBody>
          <a:bodyPr/>
          <a:lstStyle/>
          <a:p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endParaRPr lang="el-GR" sz="1600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>
                <a:solidFill>
                  <a:srgbClr val="990000"/>
                </a:solidFill>
              </a:rPr>
              <a:t> 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  <p:sp>
        <p:nvSpPr>
          <p:cNvPr id="7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54DA287C-0B39-420F-A470-7E5BC9451D7A}"/>
              </a:ext>
            </a:extLst>
          </p:cNvPr>
          <p:cNvSpPr/>
          <p:nvPr/>
        </p:nvSpPr>
        <p:spPr>
          <a:xfrm>
            <a:off x="576819" y="979224"/>
            <a:ext cx="4607510" cy="470945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Για μετασχηματισμούς που προβλέπονται τόσο στον 4601/2019 όσο και στους φορολογικούς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, οι ευεργετικές φορολογικές διατάξεις αυτών  διατηρούνται ως έχουν. </a:t>
            </a:r>
          </a:p>
          <a:p>
            <a:endParaRPr lang="el-GR" sz="20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Τα φορολογικά ευεργετήματα ισχύουν στο βαθμό που πληρούνται οι </a:t>
            </a:r>
            <a:r>
              <a:rPr lang="el-GR" sz="20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προυποθέσεις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των φορολογικών νόμων. 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Ωστόσο τα εταιρικού δικαίου ζητήματα ορίζονται από τον Ν.4601/2019.</a:t>
            </a:r>
          </a:p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010C8C57-BCAD-4187-9794-A76E6BD44A52}"/>
              </a:ext>
            </a:extLst>
          </p:cNvPr>
          <p:cNvSpPr/>
          <p:nvPr/>
        </p:nvSpPr>
        <p:spPr>
          <a:xfrm>
            <a:off x="6120432" y="979224"/>
            <a:ext cx="3456384" cy="3413314"/>
          </a:xfrm>
          <a:prstGeom prst="wedgeRoundRectCallout">
            <a:avLst>
              <a:gd name="adj1" fmla="val -20458"/>
              <a:gd name="adj2" fmla="val 7952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Για μετασχηματισμούς ή εταιρίες που δεν προβλέπονται στον 4601/2019,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ισχύουν οι ειδικότερες διατάξεις/προϋποθέσεις των φορολογικών αναπτυξιακών νόμων, </a:t>
            </a:r>
            <a:r>
              <a:rPr lang="el-GR" sz="20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π.χ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μετατροπή ατομικής σε ΕΠΕ,ΑΕ </a:t>
            </a:r>
          </a:p>
        </p:txBody>
      </p:sp>
    </p:spTree>
    <p:extLst>
      <p:ext uri="{BB962C8B-B14F-4D97-AF65-F5344CB8AC3E}">
        <p14:creationId xmlns:p14="http://schemas.microsoft.com/office/powerpoint/2010/main" val="318227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761" y="18013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Σχόλια 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83BC-D49B-416A-A593-6BAA3659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8" y="576114"/>
            <a:ext cx="9193953" cy="5892211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A13113-8F5A-404E-BFA8-6A5E525D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90277"/>
              </p:ext>
            </p:extLst>
          </p:nvPr>
        </p:nvGraphicFramePr>
        <p:xfrm>
          <a:off x="697762" y="720129"/>
          <a:ext cx="8879055" cy="574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85">
                  <a:extLst>
                    <a:ext uri="{9D8B030D-6E8A-4147-A177-3AD203B41FA5}">
                      <a16:colId xmlns:a16="http://schemas.microsoft.com/office/drawing/2014/main" val="3433488103"/>
                    </a:ext>
                  </a:extLst>
                </a:gridCol>
                <a:gridCol w="3779064">
                  <a:extLst>
                    <a:ext uri="{9D8B030D-6E8A-4147-A177-3AD203B41FA5}">
                      <a16:colId xmlns:a16="http://schemas.microsoft.com/office/drawing/2014/main" val="3900065015"/>
                    </a:ext>
                  </a:extLst>
                </a:gridCol>
                <a:gridCol w="2140306">
                  <a:extLst>
                    <a:ext uri="{9D8B030D-6E8A-4147-A177-3AD203B41FA5}">
                      <a16:colId xmlns:a16="http://schemas.microsoft.com/office/drawing/2014/main" val="365953660"/>
                    </a:ext>
                  </a:extLst>
                </a:gridCol>
              </a:tblGrid>
              <a:tr h="899901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Κρίσιμα θέματα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Πριν τον Ν.4601/2019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Μετά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36982"/>
                  </a:ext>
                </a:extLst>
              </a:tr>
              <a:tr h="2526015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 Πολυνομία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Ενδεικτικά : Ν.1297/1972, Ν.2166/1993, Ν.4172/2013, Ν.4548/2018, Ν. 3190/1955, Ν. 4072 /2012 ΙΚΕ (ΟΕ, ΕΕ) Ν. 1667/1986 για τους αστικούς συνεταιρισμούς. Ν.2515/1997 για τις τράπεζες.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Παραμένει σε μεγάλο βαθμό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257"/>
                  </a:ext>
                </a:extLst>
              </a:tr>
              <a:tr h="2322279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 Συνοχή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Μη συμβατές  διατάξεις εμπορικής και φορολογικής νομοθεσίας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Παραμένει μέχρι να λυθεί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2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6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761" y="18013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Σχόλια 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83BC-D49B-416A-A593-6BAA3659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8" y="576114"/>
            <a:ext cx="9193953" cy="5892211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A13113-8F5A-404E-BFA8-6A5E525D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22603"/>
              </p:ext>
            </p:extLst>
          </p:nvPr>
        </p:nvGraphicFramePr>
        <p:xfrm>
          <a:off x="697762" y="720128"/>
          <a:ext cx="8879055" cy="561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85">
                  <a:extLst>
                    <a:ext uri="{9D8B030D-6E8A-4147-A177-3AD203B41FA5}">
                      <a16:colId xmlns:a16="http://schemas.microsoft.com/office/drawing/2014/main" val="3433488103"/>
                    </a:ext>
                  </a:extLst>
                </a:gridCol>
                <a:gridCol w="3779064">
                  <a:extLst>
                    <a:ext uri="{9D8B030D-6E8A-4147-A177-3AD203B41FA5}">
                      <a16:colId xmlns:a16="http://schemas.microsoft.com/office/drawing/2014/main" val="3900065015"/>
                    </a:ext>
                  </a:extLst>
                </a:gridCol>
                <a:gridCol w="2140306">
                  <a:extLst>
                    <a:ext uri="{9D8B030D-6E8A-4147-A177-3AD203B41FA5}">
                      <a16:colId xmlns:a16="http://schemas.microsoft.com/office/drawing/2014/main" val="365953660"/>
                    </a:ext>
                  </a:extLst>
                </a:gridCol>
              </a:tblGrid>
              <a:tr h="724100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Κρίσιμα θέματα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Πριν τον Ν.4601/2019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Μετά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36982"/>
                  </a:ext>
                </a:extLst>
              </a:tr>
              <a:tr h="4892526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 Συνοχή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Ο Ν.4172/2013 εφαρμόζει μόνο σε ΑΕ, ΕΠΕ, ΙΚΕ αποκλείοντας τις άλλες νομικές μορφές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l-G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Συγχώνευση με 1297/72 &amp; 2166/93 μόνο αν καταλήγει σε κεφαλαιουχική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Μετατροπή με 1297/72 &amp;2166/93 μόνο σε κεφαλαιουχική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l-G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Κοινή διάσπαση με 2166/1993 μόνο για ΑΕ  και απόσχιση μόνο προς  ΑΕ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l-G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Μερική διάσπαση μόνο με άρθρο 54 ΚΦΕ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l-GR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Παραμένει μέχρι να λυθεί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2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7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761" y="18013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Γενικά σχόλια 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83BC-D49B-416A-A593-6BAA3659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8" y="576114"/>
            <a:ext cx="9193953" cy="5892211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A13113-8F5A-404E-BFA8-6A5E525D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60243"/>
              </p:ext>
            </p:extLst>
          </p:nvPr>
        </p:nvGraphicFramePr>
        <p:xfrm>
          <a:off x="719832" y="720128"/>
          <a:ext cx="8640961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607">
                  <a:extLst>
                    <a:ext uri="{9D8B030D-6E8A-4147-A177-3AD203B41FA5}">
                      <a16:colId xmlns:a16="http://schemas.microsoft.com/office/drawing/2014/main" val="3433488103"/>
                    </a:ext>
                  </a:extLst>
                </a:gridCol>
                <a:gridCol w="3687121">
                  <a:extLst>
                    <a:ext uri="{9D8B030D-6E8A-4147-A177-3AD203B41FA5}">
                      <a16:colId xmlns:a16="http://schemas.microsoft.com/office/drawing/2014/main" val="3900065015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365953660"/>
                    </a:ext>
                  </a:extLst>
                </a:gridCol>
              </a:tblGrid>
              <a:tr h="782472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Κρίσιμα θέματα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Πριν τον Ν.4601/2019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Μετά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36982"/>
                  </a:ext>
                </a:extLst>
              </a:tr>
              <a:tr h="2837022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 </a:t>
                      </a:r>
                      <a:r>
                        <a:rPr lang="el-GR" sz="16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‘’</a:t>
                      </a:r>
                      <a:r>
                        <a:rPr lang="el-GR" sz="1600" b="1" i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Καταχρηστικότητα</a:t>
                      </a:r>
                      <a:r>
                        <a:rPr lang="el-GR" sz="16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’’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Μετασχηματισμοί όπως απόσχιση , μερική διάσπαση  δεν προβλέπονταν  από το υφιστάμενο πλαίσιο παρά μόνο από τους φορολογικούς νόμους. </a:t>
                      </a:r>
                    </a:p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Σημαντικά νομικά θέματα, </a:t>
                      </a:r>
                      <a:r>
                        <a:rPr lang="el-GR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π.χ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αναγνώριση μεταφερόμενων συμβάσεων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Λύθηκε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21501"/>
                  </a:ext>
                </a:extLst>
              </a:tr>
              <a:tr h="1925122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 Μετασχηματισμός ‘’προς τα κάτω’’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Οι φορολογικοί νόμοι έχουν την λογική δημιουργίας μόνο ισοδύναμων/μεγαλύτερων οικονομικών μονάδων.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Σημαντικό θέμα που μένει να λυθεί από φορολογικής σκοπιάς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8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4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761" y="18013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Σύνοψη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4B8F11-8BBE-4E88-BCC4-FA3EEAC73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362818"/>
              </p:ext>
            </p:extLst>
          </p:nvPr>
        </p:nvGraphicFramePr>
        <p:xfrm>
          <a:off x="576263" y="864146"/>
          <a:ext cx="9001125" cy="561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8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4154A-61E5-4746-A331-96B098EF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763200"/>
            <a:ext cx="8856816" cy="5717570"/>
          </a:xfrm>
        </p:spPr>
        <p:txBody>
          <a:bodyPr/>
          <a:lstStyle/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DD615D-A243-4A4D-A103-704CD22DAD37}"/>
              </a:ext>
            </a:extLst>
          </p:cNvPr>
          <p:cNvGraphicFramePr/>
          <p:nvPr>
            <p:extLst/>
          </p:nvPr>
        </p:nvGraphicFramePr>
        <p:xfrm>
          <a:off x="576818" y="648122"/>
          <a:ext cx="871196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346778-4966-47CF-8581-4A5B21B87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622465"/>
            <a:ext cx="10080625" cy="59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17</a:t>
            </a:fld>
            <a:endParaRPr lang="en-US" noProof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</a:rPr>
              <a:t>Η </a:t>
            </a:r>
            <a:r>
              <a:rPr lang="en-US" dirty="0">
                <a:latin typeface="Century Gothic" panose="020B0502020202020204" pitchFamily="34" charset="0"/>
              </a:rPr>
              <a:t>Mazars </a:t>
            </a:r>
            <a:r>
              <a:rPr lang="el-GR" dirty="0">
                <a:latin typeface="Century Gothic" panose="020B0502020202020204" pitchFamily="34" charset="0"/>
              </a:rPr>
              <a:t>έχει ενεργή παρουσία σε 5 ηπείρους.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3"/>
          </p:nvPr>
        </p:nvSpPr>
        <p:spPr>
          <a:xfrm>
            <a:off x="360000" y="1224186"/>
            <a:ext cx="9360000" cy="4896544"/>
          </a:xfrm>
        </p:spPr>
        <p:txBody>
          <a:bodyPr/>
          <a:lstStyle/>
          <a:p>
            <a:r>
              <a:rPr lang="el-GR" dirty="0" err="1">
                <a:solidFill>
                  <a:srgbClr val="6F508D"/>
                </a:solidFill>
                <a:latin typeface="Century Gothic" panose="020B0502020202020204" pitchFamily="34" charset="0"/>
              </a:rPr>
              <a:t>στοιχεια</a:t>
            </a:r>
            <a:r>
              <a:rPr lang="el-GR" dirty="0">
                <a:solidFill>
                  <a:srgbClr val="6F508D"/>
                </a:solidFill>
                <a:latin typeface="Century Gothic" panose="020B0502020202020204" pitchFamily="34" charset="0"/>
              </a:rPr>
              <a:t> </a:t>
            </a:r>
            <a:r>
              <a:rPr lang="el-GR" dirty="0" err="1">
                <a:solidFill>
                  <a:srgbClr val="6F508D"/>
                </a:solidFill>
                <a:latin typeface="Century Gothic" panose="020B0502020202020204" pitchFamily="34" charset="0"/>
              </a:rPr>
              <a:t>επικοινωνιασ</a:t>
            </a:r>
            <a:endParaRPr lang="fr-FR" dirty="0">
              <a:solidFill>
                <a:srgbClr val="6F508D"/>
              </a:solidFill>
              <a:latin typeface="Century Gothic" panose="020B050202020202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</a:rPr>
              <a:t>Η </a:t>
            </a:r>
            <a:r>
              <a:rPr lang="fr-FR" dirty="0">
                <a:latin typeface="Calibri" panose="020F0502020204030204" pitchFamily="34" charset="0"/>
              </a:rPr>
              <a:t>Mazars </a:t>
            </a:r>
            <a:r>
              <a:rPr lang="el-GR" dirty="0">
                <a:latin typeface="Calibri" panose="020F0502020204030204" pitchFamily="34" charset="0"/>
              </a:rPr>
              <a:t>στην Ελλάδα</a:t>
            </a:r>
          </a:p>
          <a:p>
            <a:pPr lvl="1"/>
            <a:endParaRPr lang="fr-FR" dirty="0">
              <a:latin typeface="Century Gothic" panose="020B0502020202020204" pitchFamily="34" charset="0"/>
            </a:endParaRPr>
          </a:p>
          <a:p>
            <a:pPr lvl="2"/>
            <a:r>
              <a:rPr lang="el-GR" dirty="0" err="1">
                <a:latin typeface="Century Gothic" panose="020B0502020202020204" pitchFamily="34" charset="0"/>
              </a:rPr>
              <a:t>Λεωφ</a:t>
            </a:r>
            <a:r>
              <a:rPr lang="el-GR" dirty="0">
                <a:latin typeface="Century Gothic" panose="020B0502020202020204" pitchFamily="34" charset="0"/>
              </a:rPr>
              <a:t>. Αμφιθέας  14, Παλαιό Φάληρο 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T</a:t>
            </a:r>
            <a:r>
              <a:rPr lang="el-GR" dirty="0" err="1">
                <a:latin typeface="Century Gothic" panose="020B0502020202020204" pitchFamily="34" charset="0"/>
              </a:rPr>
              <a:t>ηλ</a:t>
            </a:r>
            <a:r>
              <a:rPr lang="el-GR" dirty="0">
                <a:latin typeface="Century Gothic" panose="020B0502020202020204" pitchFamily="34" charset="0"/>
              </a:rPr>
              <a:t>. +30 (210) 6993749 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Fax. +30 (210) 6983708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E-mail: info@mazars.gr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 </a:t>
            </a:r>
          </a:p>
          <a:p>
            <a:pPr lvl="2"/>
            <a:r>
              <a:rPr lang="el-GR" dirty="0">
                <a:latin typeface="Century Gothic" panose="020B0502020202020204" pitchFamily="34" charset="0"/>
              </a:rPr>
              <a:t>Βίκτωρος Ουγκώ 14, Θεσσαλονίκη, 54625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T</a:t>
            </a:r>
            <a:r>
              <a:rPr lang="el-GR" dirty="0" err="1">
                <a:latin typeface="Century Gothic" panose="020B0502020202020204" pitchFamily="34" charset="0"/>
              </a:rPr>
              <a:t>ηλ</a:t>
            </a:r>
            <a:r>
              <a:rPr lang="el-GR" dirty="0">
                <a:latin typeface="Century Gothic" panose="020B0502020202020204" pitchFamily="34" charset="0"/>
              </a:rPr>
              <a:t>. +30 (2311) 820581 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Fax. +30 (2311) 820681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E-mail: info@mazars.gr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8424863" y="6696075"/>
            <a:ext cx="1655762" cy="217488"/>
          </a:xfrm>
        </p:spPr>
        <p:txBody>
          <a:bodyPr/>
          <a:lstStyle/>
          <a:p>
            <a:r>
              <a:rPr lang="en-US" noProof="0"/>
              <a:t>Date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56633D-5234-4FE5-9D97-4CF649FA34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760392" y="1224187"/>
            <a:ext cx="40324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E25EA-32E9-4874-BFA4-63937EB8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3200"/>
            <a:ext cx="9000000" cy="540000"/>
          </a:xfrm>
        </p:spPr>
        <p:txBody>
          <a:bodyPr/>
          <a:lstStyle/>
          <a:p>
            <a:r>
              <a:rPr lang="el-GR" b="1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Χαρακτηριστικά Ελληνικής Οικονομίας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2FDDA1-9222-4D54-91DE-D23D729F9084}"/>
              </a:ext>
            </a:extLst>
          </p:cNvPr>
          <p:cNvSpPr/>
          <p:nvPr/>
        </p:nvSpPr>
        <p:spPr>
          <a:xfrm>
            <a:off x="503808" y="763201"/>
            <a:ext cx="9216192" cy="5573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Οι πολύ μικρές επιχειρήσεις (έως 9 εργαζόμενοι) είναι περίπου 97% ενώ στην ΕΕ  93%</a:t>
            </a:r>
          </a:p>
          <a:p>
            <a:pPr lvl="0" algn="just"/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Οι μικρές και μεσαίες επιχειρήσεις, (10 έως 249 εργαζόμενοι), είναι περίπου 3% ενώ στην ΕΕ 7%</a:t>
            </a: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Απουσία επιχειρηματικής κουλτούρας μεγέθυνσης και συγχωνεύσεων</a:t>
            </a: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Υπερχρέωση και μη εξυπηρετούμενα δάνεια 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just"/>
            <a:endParaRPr lang="el-GR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Μάλλον δύσκαμπτο ρυθμιστικό περιβάλλον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4154A-61E5-4746-A331-96B098EF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60859"/>
            <a:ext cx="8568785" cy="6135936"/>
          </a:xfrm>
        </p:spPr>
        <p:txBody>
          <a:bodyPr/>
          <a:lstStyle/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E25EA-32E9-4874-BFA4-63937EB8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3200"/>
            <a:ext cx="9000000" cy="540000"/>
          </a:xfrm>
        </p:spPr>
        <p:txBody>
          <a:bodyPr/>
          <a:lstStyle/>
          <a:p>
            <a:r>
              <a:rPr lang="el-GR" b="1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Χαρακτηριστικά Ελληνικής Οικονομίας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16F7C1-E34C-48CE-9E99-E077E9174FFF}"/>
              </a:ext>
            </a:extLst>
          </p:cNvPr>
          <p:cNvSpPr/>
          <p:nvPr/>
        </p:nvSpPr>
        <p:spPr>
          <a:xfrm>
            <a:off x="701367" y="853120"/>
            <a:ext cx="90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800" dirty="0">
                <a:latin typeface="Century Gothic" panose="020B0502020202020204" pitchFamily="34" charset="0"/>
              </a:rPr>
              <a:t>Στοιχεία ΓΕΜΗ, (χωρίς ατομικές επιχειρήσεις)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18" name="Εικόνα 8">
            <a:extLst>
              <a:ext uri="{FF2B5EF4-FFF2-40B4-BE49-F238E27FC236}">
                <a16:creationId xmlns:a16="http://schemas.microsoft.com/office/drawing/2014/main" id="{28E23C29-EC72-4C08-9863-0DB37CD571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979076"/>
            <a:ext cx="8568785" cy="433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1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4154A-61E5-4746-A331-96B098EF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60859"/>
            <a:ext cx="9504887" cy="6135936"/>
          </a:xfrm>
        </p:spPr>
        <p:txBody>
          <a:bodyPr/>
          <a:lstStyle/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E25EA-32E9-4874-BFA4-63937EB8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3200"/>
            <a:ext cx="9000000" cy="540000"/>
          </a:xfrm>
        </p:spPr>
        <p:txBody>
          <a:bodyPr/>
          <a:lstStyle/>
          <a:p>
            <a:r>
              <a:rPr lang="el-GR" b="1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Οι Εταιρικοί Μετασχηματισμοί μπορούν να συμβάλλουν: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3" name="Ορθογώνιο 7">
            <a:extLst>
              <a:ext uri="{FF2B5EF4-FFF2-40B4-BE49-F238E27FC236}">
                <a16:creationId xmlns:a16="http://schemas.microsoft.com/office/drawing/2014/main" id="{5512F05A-0730-4CED-8626-D01DCD9E5E29}"/>
              </a:ext>
            </a:extLst>
          </p:cNvPr>
          <p:cNvSpPr/>
          <p:nvPr/>
        </p:nvSpPr>
        <p:spPr>
          <a:xfrm>
            <a:off x="359792" y="6308339"/>
            <a:ext cx="20162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>
                <a:solidFill>
                  <a:schemeClr val="tx1"/>
                </a:solidFill>
              </a:rPr>
              <a:t>*</a:t>
            </a:r>
            <a:r>
              <a:rPr lang="el-GR" sz="700" dirty="0">
                <a:solidFill>
                  <a:schemeClr val="tx1"/>
                </a:solidFill>
              </a:rPr>
              <a:t>Μελέτη ΣΕΒ</a:t>
            </a:r>
            <a:endParaRPr lang="en-US" sz="7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F24A5A9-A20F-417A-B484-605B48C5EC5F}"/>
              </a:ext>
            </a:extLst>
          </p:cNvPr>
          <p:cNvSpPr/>
          <p:nvPr/>
        </p:nvSpPr>
        <p:spPr>
          <a:xfrm>
            <a:off x="628551" y="1494497"/>
            <a:ext cx="2736472" cy="4255803"/>
          </a:xfrm>
          <a:custGeom>
            <a:avLst/>
            <a:gdLst>
              <a:gd name="connsiteX0" fmla="*/ 0 w 1987181"/>
              <a:gd name="connsiteY0" fmla="*/ 0 h 1391026"/>
              <a:gd name="connsiteX1" fmla="*/ 1291668 w 1987181"/>
              <a:gd name="connsiteY1" fmla="*/ 0 h 1391026"/>
              <a:gd name="connsiteX2" fmla="*/ 1987181 w 1987181"/>
              <a:gd name="connsiteY2" fmla="*/ 695513 h 1391026"/>
              <a:gd name="connsiteX3" fmla="*/ 1291668 w 1987181"/>
              <a:gd name="connsiteY3" fmla="*/ 1391026 h 1391026"/>
              <a:gd name="connsiteX4" fmla="*/ 0 w 1987181"/>
              <a:gd name="connsiteY4" fmla="*/ 1391026 h 1391026"/>
              <a:gd name="connsiteX5" fmla="*/ 695513 w 1987181"/>
              <a:gd name="connsiteY5" fmla="*/ 695513 h 1391026"/>
              <a:gd name="connsiteX6" fmla="*/ 0 w 1987181"/>
              <a:gd name="connsiteY6" fmla="*/ 0 h 13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181" h="1391026">
                <a:moveTo>
                  <a:pt x="1987180" y="0"/>
                </a:moveTo>
                <a:lnTo>
                  <a:pt x="1987180" y="904167"/>
                </a:lnTo>
                <a:lnTo>
                  <a:pt x="993591" y="1391026"/>
                </a:lnTo>
                <a:lnTo>
                  <a:pt x="1" y="904167"/>
                </a:lnTo>
                <a:lnTo>
                  <a:pt x="1" y="0"/>
                </a:lnTo>
                <a:lnTo>
                  <a:pt x="993591" y="486859"/>
                </a:lnTo>
                <a:lnTo>
                  <a:pt x="198718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703133" rIns="7620" bIns="70313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Μεγέθυνση</a:t>
            </a:r>
            <a:r>
              <a:rPr lang="el-GR" sz="21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επιχειρήσεων</a:t>
            </a:r>
            <a:endParaRPr lang="en-US" sz="2100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766E25-6994-4132-99F1-E8D1AD70D3A4}"/>
              </a:ext>
            </a:extLst>
          </p:cNvPr>
          <p:cNvSpPr/>
          <p:nvPr/>
        </p:nvSpPr>
        <p:spPr>
          <a:xfrm>
            <a:off x="3672076" y="1472548"/>
            <a:ext cx="2736472" cy="4255803"/>
          </a:xfrm>
          <a:custGeom>
            <a:avLst/>
            <a:gdLst>
              <a:gd name="connsiteX0" fmla="*/ 0 w 1987181"/>
              <a:gd name="connsiteY0" fmla="*/ 0 h 1391026"/>
              <a:gd name="connsiteX1" fmla="*/ 1291668 w 1987181"/>
              <a:gd name="connsiteY1" fmla="*/ 0 h 1391026"/>
              <a:gd name="connsiteX2" fmla="*/ 1987181 w 1987181"/>
              <a:gd name="connsiteY2" fmla="*/ 695513 h 1391026"/>
              <a:gd name="connsiteX3" fmla="*/ 1291668 w 1987181"/>
              <a:gd name="connsiteY3" fmla="*/ 1391026 h 1391026"/>
              <a:gd name="connsiteX4" fmla="*/ 0 w 1987181"/>
              <a:gd name="connsiteY4" fmla="*/ 1391026 h 1391026"/>
              <a:gd name="connsiteX5" fmla="*/ 695513 w 1987181"/>
              <a:gd name="connsiteY5" fmla="*/ 695513 h 1391026"/>
              <a:gd name="connsiteX6" fmla="*/ 0 w 1987181"/>
              <a:gd name="connsiteY6" fmla="*/ 0 h 13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181" h="1391026">
                <a:moveTo>
                  <a:pt x="1987180" y="0"/>
                </a:moveTo>
                <a:lnTo>
                  <a:pt x="1987180" y="904167"/>
                </a:lnTo>
                <a:lnTo>
                  <a:pt x="993591" y="1391026"/>
                </a:lnTo>
                <a:lnTo>
                  <a:pt x="1" y="904167"/>
                </a:lnTo>
                <a:lnTo>
                  <a:pt x="1" y="0"/>
                </a:lnTo>
                <a:lnTo>
                  <a:pt x="993591" y="486859"/>
                </a:lnTo>
                <a:lnTo>
                  <a:pt x="198718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703133" rIns="7620" bIns="70313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Εξυγίανση</a:t>
            </a:r>
            <a:r>
              <a:rPr lang="el-GR" sz="2100" b="1" kern="1200" dirty="0">
                <a:solidFill>
                  <a:srgbClr val="002060"/>
                </a:solidFill>
                <a:latin typeface="Century Gothic" panose="020B0502020202020204" pitchFamily="34" charset="0"/>
              </a:rPr>
              <a:t> επιχειρήσεων</a:t>
            </a:r>
            <a:endParaRPr lang="en-US" sz="2100" kern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EF8C50C-554F-4F09-BB5C-373ABEFDC026}"/>
              </a:ext>
            </a:extLst>
          </p:cNvPr>
          <p:cNvSpPr/>
          <p:nvPr/>
        </p:nvSpPr>
        <p:spPr>
          <a:xfrm>
            <a:off x="6749399" y="1490423"/>
            <a:ext cx="2736472" cy="4143988"/>
          </a:xfrm>
          <a:custGeom>
            <a:avLst/>
            <a:gdLst>
              <a:gd name="connsiteX0" fmla="*/ 0 w 1987181"/>
              <a:gd name="connsiteY0" fmla="*/ 0 h 1391026"/>
              <a:gd name="connsiteX1" fmla="*/ 1291668 w 1987181"/>
              <a:gd name="connsiteY1" fmla="*/ 0 h 1391026"/>
              <a:gd name="connsiteX2" fmla="*/ 1987181 w 1987181"/>
              <a:gd name="connsiteY2" fmla="*/ 695513 h 1391026"/>
              <a:gd name="connsiteX3" fmla="*/ 1291668 w 1987181"/>
              <a:gd name="connsiteY3" fmla="*/ 1391026 h 1391026"/>
              <a:gd name="connsiteX4" fmla="*/ 0 w 1987181"/>
              <a:gd name="connsiteY4" fmla="*/ 1391026 h 1391026"/>
              <a:gd name="connsiteX5" fmla="*/ 695513 w 1987181"/>
              <a:gd name="connsiteY5" fmla="*/ 695513 h 1391026"/>
              <a:gd name="connsiteX6" fmla="*/ 0 w 1987181"/>
              <a:gd name="connsiteY6" fmla="*/ 0 h 13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181" h="1391026">
                <a:moveTo>
                  <a:pt x="1987180" y="0"/>
                </a:moveTo>
                <a:lnTo>
                  <a:pt x="1987180" y="904167"/>
                </a:lnTo>
                <a:lnTo>
                  <a:pt x="993591" y="1391026"/>
                </a:lnTo>
                <a:lnTo>
                  <a:pt x="1" y="904167"/>
                </a:lnTo>
                <a:lnTo>
                  <a:pt x="1" y="0"/>
                </a:lnTo>
                <a:lnTo>
                  <a:pt x="993591" y="486859"/>
                </a:lnTo>
                <a:lnTo>
                  <a:pt x="198718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1" tIns="703133" rIns="7620" bIns="70313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Επίτευξη οικονομιών κλίμακας βελτίωση ανταγωνιστικότητας</a:t>
            </a:r>
            <a:endParaRPr lang="en-US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6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761" y="18013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990000"/>
                </a:solidFill>
                <a:latin typeface="Century Gothic" panose="020B0502020202020204" pitchFamily="34" charset="0"/>
              </a:rPr>
              <a:t>Βασικές προϋποθέσεις φορολογικών/αναπτυξιακών νόμων  </a:t>
            </a:r>
            <a:endParaRPr lang="fr-FR" cap="none" dirty="0">
              <a:solidFill>
                <a:srgbClr val="99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6842B2-11A9-4A11-B6A3-15CCB6426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75489"/>
              </p:ext>
            </p:extLst>
          </p:nvPr>
        </p:nvGraphicFramePr>
        <p:xfrm>
          <a:off x="503236" y="763588"/>
          <a:ext cx="8999999" cy="583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660">
                  <a:extLst>
                    <a:ext uri="{9D8B030D-6E8A-4147-A177-3AD203B41FA5}">
                      <a16:colId xmlns:a16="http://schemas.microsoft.com/office/drawing/2014/main" val="3147251136"/>
                    </a:ext>
                  </a:extLst>
                </a:gridCol>
                <a:gridCol w="2304660">
                  <a:extLst>
                    <a:ext uri="{9D8B030D-6E8A-4147-A177-3AD203B41FA5}">
                      <a16:colId xmlns:a16="http://schemas.microsoft.com/office/drawing/2014/main" val="2903312319"/>
                    </a:ext>
                  </a:extLst>
                </a:gridCol>
                <a:gridCol w="2436355">
                  <a:extLst>
                    <a:ext uri="{9D8B030D-6E8A-4147-A177-3AD203B41FA5}">
                      <a16:colId xmlns:a16="http://schemas.microsoft.com/office/drawing/2014/main" val="3466427570"/>
                    </a:ext>
                  </a:extLst>
                </a:gridCol>
                <a:gridCol w="1954324">
                  <a:extLst>
                    <a:ext uri="{9D8B030D-6E8A-4147-A177-3AD203B41FA5}">
                      <a16:colId xmlns:a16="http://schemas.microsoft.com/office/drawing/2014/main" val="448811070"/>
                    </a:ext>
                  </a:extLst>
                </a:gridCol>
              </a:tblGrid>
              <a:tr h="484465"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Ν.1297/1972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Ν.2166/1993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Ν.4172/2013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20173"/>
                  </a:ext>
                </a:extLst>
              </a:tr>
              <a:tr h="1073832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Πεδίο εφαρμογής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Οποιαδήποτε μορφή εταιρείας  αρκεί να καταλήγει σε κεφαλαιουχική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Οποιαδήποτε μορφή εταιρείας αρκεί να καταλήγει σε κεφαλαιουχική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Μόνο ΑΕ, ΕΠΕ, ΙΚΕ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41826"/>
                  </a:ext>
                </a:extLst>
              </a:tr>
              <a:tr h="766666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Τηρούμενα βιβλία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Απλογραφικά/Διπλογραφικά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Διπλογραφικά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Διπλογραφικά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86742"/>
                  </a:ext>
                </a:extLst>
              </a:tr>
              <a:tr h="1037421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Δημοσιευμένοι ισολογισμοί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Όχι απαραίτητα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Ένας τουλάχιστον για δωδεκάμηνη χρήση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Όχι απαραίτητα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46877"/>
                  </a:ext>
                </a:extLst>
              </a:tr>
              <a:tr h="842630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Ελάχιστο Κεφάλαιο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146.735 χιλ. για ΕΠΕ </a:t>
                      </a:r>
                    </a:p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300 χιλ. για ΑΕ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146.735 χιλ. για ΕΠΕ </a:t>
                      </a:r>
                    </a:p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300 χιλ. για ΑΕ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Το ελάχιστο που προβλέπεται,  25 χιλ. € ΑΕ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68125"/>
                  </a:ext>
                </a:extLst>
              </a:tr>
              <a:tr h="808561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Αποτίμηση λογιστικών μεγεθών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Ναι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Όχι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15019"/>
                  </a:ext>
                </a:extLst>
              </a:tr>
              <a:tr h="808561">
                <a:tc>
                  <a:txBody>
                    <a:bodyPr/>
                    <a:lstStyle/>
                    <a:p>
                      <a:r>
                        <a:rPr lang="el-GR" sz="1600" b="1" dirty="0" err="1">
                          <a:latin typeface="Century Gothic" panose="020B0502020202020204" pitchFamily="34" charset="0"/>
                        </a:rPr>
                        <a:t>Αντικαταχρηστικές</a:t>
                      </a:r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 διατάξεις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Ακίνητα, ονομαστικές και μη μεταβιβάσιμες  μετοχές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ΠΟΛ 1057/2017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56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761" y="18013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Φορολογικά πλεονεκτήματα 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6842B2-11A9-4A11-B6A3-15CCB6426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35188"/>
              </p:ext>
            </p:extLst>
          </p:nvPr>
        </p:nvGraphicFramePr>
        <p:xfrm>
          <a:off x="359792" y="763589"/>
          <a:ext cx="9433047" cy="539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33408597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90331231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66427570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448811070"/>
                    </a:ext>
                  </a:extLst>
                </a:gridCol>
              </a:tblGrid>
              <a:tr h="30495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Μετασχηματισμοί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1297/1972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2166/1993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4172/2013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20173"/>
                  </a:ext>
                </a:extLst>
              </a:tr>
              <a:tr h="748513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Μεταφορά ζημιών της </a:t>
                      </a:r>
                      <a:r>
                        <a:rPr lang="el-GR" sz="1600" b="1" dirty="0" err="1">
                          <a:latin typeface="Century Gothic" panose="020B0502020202020204" pitchFamily="34" charset="0"/>
                        </a:rPr>
                        <a:t>εισφέρουσας</a:t>
                      </a:r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Όχι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Όχι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Ναι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41826"/>
                  </a:ext>
                </a:extLst>
              </a:tr>
              <a:tr h="748513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Φορολογία υπεραξίας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Αναστολή, φορολογία κατά την διάλυση της εταιρείας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Δεν προκύπτει υπεραξία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Όχι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86742"/>
                  </a:ext>
                </a:extLst>
              </a:tr>
              <a:tr h="639637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Φόροι μεταβίβασης ακινήτων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Απαλλαγή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ωστόσο περιορισμοί 5ετία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Απαλλαγή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Απαλλαγή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35389"/>
                  </a:ext>
                </a:extLst>
              </a:tr>
              <a:tr h="1192076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Αποθεματικά –μη διανεμηθέντα κέρδη –προβλέψεις κατά τον χρόνο του μετασχηματισμού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Δεν φορολογούνται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Δεν φορολογούνται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Δεν φορολογούνται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66193"/>
                  </a:ext>
                </a:extLst>
              </a:tr>
              <a:tr h="748513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Χαρτόσημο και λοιπά τέλη </a:t>
                      </a:r>
                      <a:r>
                        <a:rPr lang="el-GR" sz="1600" b="1" dirty="0" err="1">
                          <a:latin typeface="Century Gothic" panose="020B0502020202020204" pitchFamily="34" charset="0"/>
                        </a:rPr>
                        <a:t>υπερ</a:t>
                      </a:r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 δημοσίου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Απαλλαγή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Απαλλαγή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Απαλλαγή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05024"/>
                  </a:ext>
                </a:extLst>
              </a:tr>
              <a:tr h="710531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ΦΣΚ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Μόνο στο νέο κεφάλαιο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Μόνο στο νέο κεφάλαιο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Μόνο στο νέο κεφάλαιο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4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02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817" y="292419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Κατηγορίες μετασχηματισμών Ν. </a:t>
            </a:r>
            <a:r>
              <a:rPr lang="en-US" cap="none" dirty="0">
                <a:solidFill>
                  <a:srgbClr val="C00000"/>
                </a:solidFill>
                <a:latin typeface="Century Gothic" panose="020B0502020202020204" pitchFamily="34" charset="0"/>
              </a:rPr>
              <a:t>4601/2019</a:t>
            </a:r>
            <a:endParaRPr lang="fr-FR" cap="none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4154A-61E5-4746-A331-96B098EF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647429"/>
            <a:ext cx="8856816" cy="571757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1033BEA6-BBEE-46AE-9909-67D5EB861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682503"/>
              </p:ext>
            </p:extLst>
          </p:nvPr>
        </p:nvGraphicFramePr>
        <p:xfrm>
          <a:off x="1680103" y="1441638"/>
          <a:ext cx="7896713" cy="359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62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04BC-237A-48F2-ADAA-708CA3DF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0938-A6F1-4EFE-9C95-1AA1F4272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8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BC8D0-FD59-4ACB-86EC-7370D10122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aphicFrame>
        <p:nvGraphicFramePr>
          <p:cNvPr id="28" name="Πίνακας 8">
            <a:extLst>
              <a:ext uri="{FF2B5EF4-FFF2-40B4-BE49-F238E27FC236}">
                <a16:creationId xmlns:a16="http://schemas.microsoft.com/office/drawing/2014/main" id="{C6A468C5-E596-4BB1-B61E-4E52C76F5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09562"/>
              </p:ext>
            </p:extLst>
          </p:nvPr>
        </p:nvGraphicFramePr>
        <p:xfrm>
          <a:off x="360312" y="945365"/>
          <a:ext cx="9360000" cy="539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6444">
                  <a:extLst>
                    <a:ext uri="{9D8B030D-6E8A-4147-A177-3AD203B41FA5}">
                      <a16:colId xmlns:a16="http://schemas.microsoft.com/office/drawing/2014/main" val="3953595131"/>
                    </a:ext>
                  </a:extLst>
                </a:gridCol>
                <a:gridCol w="4713556">
                  <a:extLst>
                    <a:ext uri="{9D8B030D-6E8A-4147-A177-3AD203B41FA5}">
                      <a16:colId xmlns:a16="http://schemas.microsoft.com/office/drawing/2014/main" val="2627970065"/>
                    </a:ext>
                  </a:extLst>
                </a:gridCol>
              </a:tblGrid>
              <a:tr h="202220"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Ανώνυμες Εταιρείες</a:t>
                      </a:r>
                    </a:p>
                    <a:p>
                      <a:endParaRPr lang="en-US" sz="1800" b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Ετερόρρυθμες Εταιρείες κατά μετοχές</a:t>
                      </a:r>
                    </a:p>
                    <a:p>
                      <a:endParaRPr lang="el-GR" sz="1800" dirty="0"/>
                    </a:p>
                    <a:p>
                      <a:endParaRPr lang="en-US" sz="1800" b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8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Εταιρείες Περιορισμένης Ευθύνης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l-GR" sz="1800" dirty="0"/>
                        <a:t>Κοινοπραξίες που προβλέπονται στην παρ. 3 του </a:t>
                      </a:r>
                      <a:r>
                        <a:rPr lang="el-GR" sz="1800" dirty="0"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άρθρου 293</a:t>
                      </a:r>
                      <a:r>
                        <a:rPr lang="el-GR" sz="1800" dirty="0"/>
                        <a:t> του ν. </a:t>
                      </a:r>
                      <a:r>
                        <a:rPr lang="el-GR" sz="1800" dirty="0"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4072/2012</a:t>
                      </a:r>
                      <a:r>
                        <a:rPr lang="el-GR" sz="1800" dirty="0"/>
                        <a:t> (Α΄86)</a:t>
                      </a:r>
                    </a:p>
                    <a:p>
                      <a:endParaRPr lang="el-GR" sz="1800" dirty="0"/>
                    </a:p>
                    <a:p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9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Ιδιωτικές Κεφαλαιουχικές Εταιρείες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Ευρωπαϊκές Εταιρείες (SE) που προβλέπονται στον Κανονισμό (ΕΚ) 2157/2001 του Συμβουλίου της 8ης Οκτωβρίου 2001 (ΕΕ L 294</a:t>
                      </a:r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62748"/>
                  </a:ext>
                </a:extLst>
              </a:tr>
              <a:tr h="48231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l-GR" sz="1800" kern="1200" dirty="0"/>
                        <a:t>Ομόρρυθμες Εταιρείες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Αστικοί Συνεταιρισμοί</a:t>
                      </a:r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9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Ετερόρρυθμες Εταιρείες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Ευρωπαϊκές Συνεταιριστικές Εταιρείες (</a:t>
                      </a:r>
                      <a:r>
                        <a:rPr lang="el-GR" sz="1800" dirty="0" err="1"/>
                        <a:t>ΕΣΕτ</a:t>
                      </a:r>
                      <a:r>
                        <a:rPr lang="el-GR" sz="1800" dirty="0"/>
                        <a:t>) που προβλέπονται στον Κανονισμό (ΕΚ) 1435/2003 της 22ής Ιουλίου 2003 (ΕΕ L 207</a:t>
                      </a:r>
                      <a:endParaRPr lang="en-US" sz="1800" dirty="0"/>
                    </a:p>
                    <a:p>
                      <a:endParaRPr lang="en-US" sz="18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2379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C5E6413B-C4BC-43E7-8A59-F5C019D0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320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Πεδίο εφαρμογής Ν. </a:t>
            </a:r>
            <a:r>
              <a:rPr lang="en-US" cap="none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4601/2019</a:t>
            </a:r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-(Με οποιαδήποτε ιδιότητα)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8A732B-39DC-4FE8-B48D-B1F16C4B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00" y="989242"/>
            <a:ext cx="9144016" cy="5760640"/>
          </a:xfrm>
        </p:spPr>
        <p:txBody>
          <a:bodyPr/>
          <a:lstStyle/>
          <a:p>
            <a:r>
              <a:rPr lang="el-GR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Δεν έχει εφαρμογή σε:</a:t>
            </a:r>
          </a:p>
          <a:p>
            <a:r>
              <a:rPr lang="el-GR" sz="1400" dirty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3456A091-EF69-42BC-93CB-CB64AF615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535138"/>
              </p:ext>
            </p:extLst>
          </p:nvPr>
        </p:nvGraphicFramePr>
        <p:xfrm>
          <a:off x="1680103" y="1736107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023A6F8-4FE2-4E4E-B56F-719F1FFC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3200"/>
            <a:ext cx="9000000" cy="540000"/>
          </a:xfrm>
        </p:spPr>
        <p:txBody>
          <a:bodyPr/>
          <a:lstStyle/>
          <a:p>
            <a:r>
              <a:rPr lang="el-GR" cap="none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Πεδίο εφαρμογής Ν. </a:t>
            </a:r>
            <a:r>
              <a:rPr lang="en-US" cap="none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4601/2019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44821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resentation_gr">
  <a:themeElements>
    <a:clrScheme name="MAZARS BUSINESS">
      <a:dk1>
        <a:sysClr val="windowText" lastClr="000000"/>
      </a:dk1>
      <a:lt1>
        <a:sysClr val="window" lastClr="FFFFFF"/>
      </a:lt1>
      <a:dk2>
        <a:srgbClr val="990000"/>
      </a:dk2>
      <a:lt2>
        <a:srgbClr val="003366"/>
      </a:lt2>
      <a:accent1>
        <a:srgbClr val="82B6CE"/>
      </a:accent1>
      <a:accent2>
        <a:srgbClr val="D40073"/>
      </a:accent2>
      <a:accent3>
        <a:srgbClr val="346A7F"/>
      </a:accent3>
      <a:accent4>
        <a:srgbClr val="6A6969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MAZARS 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resentation_eng">
  <a:themeElements>
    <a:clrScheme name="MAZARS BUSINESS">
      <a:dk1>
        <a:sysClr val="windowText" lastClr="000000"/>
      </a:dk1>
      <a:lt1>
        <a:sysClr val="window" lastClr="FFFFFF"/>
      </a:lt1>
      <a:dk2>
        <a:srgbClr val="990000"/>
      </a:dk2>
      <a:lt2>
        <a:srgbClr val="003366"/>
      </a:lt2>
      <a:accent1>
        <a:srgbClr val="82B6CE"/>
      </a:accent1>
      <a:accent2>
        <a:srgbClr val="D40073"/>
      </a:accent2>
      <a:accent3>
        <a:srgbClr val="346A7F"/>
      </a:accent3>
      <a:accent4>
        <a:srgbClr val="6A6969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MAZARS 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presentation_gr</Template>
  <TotalTime>5893</TotalTime>
  <Words>970</Words>
  <Application>Microsoft Office PowerPoint</Application>
  <PresentationFormat>Custom</PresentationFormat>
  <Paragraphs>296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Georgia</vt:lpstr>
      <vt:lpstr>Tahoma</vt:lpstr>
      <vt:lpstr>Wingdings</vt:lpstr>
      <vt:lpstr>Business presentation_gr</vt:lpstr>
      <vt:lpstr>Business presentation_eng</vt:lpstr>
      <vt:lpstr>Μετασχηματισμοί - Ν.4601/2019 – Φορολογικά Θέματα Θεόδωρος Κιντής, Tax Director, Mazars ΕΛΛΗΝΟΓΑΛΛΙΚΟ ΕΜΠΟΡΙΚΟ ΕΠΙΜΕΛΗΤΗΡΙΟ ΗΜΕΡΙΔΑ ΦΟΡΟΛΟΓΙΚΗΣ ΕΠΙΤΡΟΠΗΣ  </vt:lpstr>
      <vt:lpstr>Χαρακτηριστικά Ελληνικής Οικονομίας</vt:lpstr>
      <vt:lpstr>Χαρακτηριστικά Ελληνικής Οικονομίας</vt:lpstr>
      <vt:lpstr>Οι Εταιρικοί Μετασχηματισμοί μπορούν να συμβάλλουν:</vt:lpstr>
      <vt:lpstr>Βασικές προϋποθέσεις φορολογικών/αναπτυξιακών νόμων  </vt:lpstr>
      <vt:lpstr>Φορολογικά πλεονεκτήματα </vt:lpstr>
      <vt:lpstr>Κατηγορίες μετασχηματισμών Ν. 4601/2019</vt:lpstr>
      <vt:lpstr>Πεδίο εφαρμογής Ν. 4601/2019-(Με οποιαδήποτε ιδιότητα) </vt:lpstr>
      <vt:lpstr>Πεδίο εφαρμογής Ν. 4601/2019</vt:lpstr>
      <vt:lpstr>Έναρξη ισχύος στις 15/4/2019 </vt:lpstr>
      <vt:lpstr>Σχέση με φορολογικές διατάξεις</vt:lpstr>
      <vt:lpstr>Σχόλια </vt:lpstr>
      <vt:lpstr>Σχόλια </vt:lpstr>
      <vt:lpstr>Γενικά σχόλια </vt:lpstr>
      <vt:lpstr>Σύνοψη</vt:lpstr>
      <vt:lpstr>PowerPoint Presentation</vt:lpstr>
      <vt:lpstr>Η Mazars έχει ενεργή παρουσία σε 5 ηπείρους.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Καντε κλικ εδώ  για επεξεργασια  του τιτλου</dc:title>
  <dc:creator>John Boikos</dc:creator>
  <cp:lastModifiedBy>Thodoris Kintis</cp:lastModifiedBy>
  <cp:revision>442</cp:revision>
  <cp:lastPrinted>2017-06-28T16:41:24Z</cp:lastPrinted>
  <dcterms:created xsi:type="dcterms:W3CDTF">2013-12-11T11:53:24Z</dcterms:created>
  <dcterms:modified xsi:type="dcterms:W3CDTF">2019-06-18T22:59:37Z</dcterms:modified>
</cp:coreProperties>
</file>