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91" r:id="rId2"/>
    <p:sldId id="257" r:id="rId3"/>
    <p:sldId id="266" r:id="rId4"/>
    <p:sldId id="286" r:id="rId5"/>
    <p:sldId id="288" r:id="rId6"/>
    <p:sldId id="267" r:id="rId7"/>
    <p:sldId id="289" r:id="rId8"/>
    <p:sldId id="274" r:id="rId9"/>
    <p:sldId id="276" r:id="rId10"/>
    <p:sldId id="292" r:id="rId11"/>
    <p:sldId id="294" r:id="rId12"/>
    <p:sldId id="277" r:id="rId13"/>
    <p:sldId id="295" r:id="rId14"/>
    <p:sldId id="296" r:id="rId15"/>
    <p:sldId id="297" r:id="rId16"/>
    <p:sldId id="303" r:id="rId17"/>
    <p:sldId id="304" r:id="rId18"/>
    <p:sldId id="298" r:id="rId19"/>
    <p:sldId id="299" r:id="rId20"/>
    <p:sldId id="301" r:id="rId21"/>
    <p:sldId id="279" r:id="rId22"/>
    <p:sldId id="285" r:id="rId23"/>
    <p:sldId id="305" r:id="rId24"/>
    <p:sldId id="263" r:id="rId2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0100B44-5369-1947-822B-13C7F33A6B58}">
          <p14:sldIdLst>
            <p14:sldId id="291"/>
            <p14:sldId id="257"/>
            <p14:sldId id="266"/>
            <p14:sldId id="286"/>
            <p14:sldId id="288"/>
            <p14:sldId id="267"/>
            <p14:sldId id="289"/>
            <p14:sldId id="274"/>
            <p14:sldId id="276"/>
            <p14:sldId id="292"/>
            <p14:sldId id="294"/>
            <p14:sldId id="277"/>
            <p14:sldId id="295"/>
            <p14:sldId id="296"/>
            <p14:sldId id="297"/>
            <p14:sldId id="303"/>
            <p14:sldId id="304"/>
            <p14:sldId id="298"/>
            <p14:sldId id="299"/>
            <p14:sldId id="301"/>
            <p14:sldId id="279"/>
            <p14:sldId id="285"/>
            <p14:sldId id="305"/>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9BA"/>
    <a:srgbClr val="009FDF"/>
    <a:srgbClr val="112D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41"/>
    <p:restoredTop sz="96327"/>
  </p:normalViewPr>
  <p:slideViewPr>
    <p:cSldViewPr snapToGrid="0">
      <p:cViewPr varScale="1">
        <p:scale>
          <a:sx n="97" d="100"/>
          <a:sy n="97" d="100"/>
        </p:scale>
        <p:origin x="23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FEB90-2E40-3C48-8F25-345F36741ED0}" type="datetimeFigureOut">
              <a:rPr lang="en-GR" smtClean="0"/>
              <a:t>04/07/2024</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04E87-0864-9644-8013-E92670771B33}" type="slidenum">
              <a:rPr lang="en-GR" smtClean="0"/>
              <a:t>‹#›</a:t>
            </a:fld>
            <a:endParaRPr lang="en-GR"/>
          </a:p>
        </p:txBody>
      </p:sp>
    </p:spTree>
    <p:extLst>
      <p:ext uri="{BB962C8B-B14F-4D97-AF65-F5344CB8AC3E}">
        <p14:creationId xmlns:p14="http://schemas.microsoft.com/office/powerpoint/2010/main" val="2271318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68F64-561C-2425-BD8D-2E6D2CA13608}"/>
              </a:ext>
            </a:extLst>
          </p:cNvPr>
          <p:cNvSpPr>
            <a:spLocks noGrp="1"/>
          </p:cNvSpPr>
          <p:nvPr>
            <p:ph type="ctrTitle"/>
          </p:nvPr>
        </p:nvSpPr>
        <p:spPr>
          <a:xfrm>
            <a:off x="1524000" y="1122363"/>
            <a:ext cx="4923295" cy="2387600"/>
          </a:xfrm>
        </p:spPr>
        <p:txBody>
          <a:bodyPr anchor="b">
            <a:normAutofit/>
          </a:bodyPr>
          <a:lstStyle>
            <a:lvl1pPr algn="l">
              <a:defRPr sz="4000"/>
            </a:lvl1pPr>
          </a:lstStyle>
          <a:p>
            <a:r>
              <a:rPr lang="en-GB"/>
              <a:t>Click to edit Master title style</a:t>
            </a:r>
            <a:endParaRPr lang="en-GR" dirty="0"/>
          </a:p>
        </p:txBody>
      </p:sp>
      <p:sp>
        <p:nvSpPr>
          <p:cNvPr id="3" name="Subtitle 2">
            <a:extLst>
              <a:ext uri="{FF2B5EF4-FFF2-40B4-BE49-F238E27FC236}">
                <a16:creationId xmlns:a16="http://schemas.microsoft.com/office/drawing/2014/main" id="{E9B29EAC-AEA0-56BC-4837-5FB921060ADF}"/>
              </a:ext>
            </a:extLst>
          </p:cNvPr>
          <p:cNvSpPr>
            <a:spLocks noGrp="1"/>
          </p:cNvSpPr>
          <p:nvPr>
            <p:ph type="subTitle" idx="1"/>
          </p:nvPr>
        </p:nvSpPr>
        <p:spPr>
          <a:xfrm>
            <a:off x="1524000" y="3602038"/>
            <a:ext cx="492329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dirty="0"/>
          </a:p>
        </p:txBody>
      </p:sp>
    </p:spTree>
    <p:extLst>
      <p:ext uri="{BB962C8B-B14F-4D97-AF65-F5344CB8AC3E}">
        <p14:creationId xmlns:p14="http://schemas.microsoft.com/office/powerpoint/2010/main" val="220556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44F23-1432-096A-5986-F0AA4BDC8110}"/>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7CD57307-AFBD-C79E-0CBA-FB7A49026F0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BE68561C-4B24-B03F-0B8B-C4A70995A7EA}"/>
              </a:ext>
            </a:extLst>
          </p:cNvPr>
          <p:cNvSpPr>
            <a:spLocks noGrp="1"/>
          </p:cNvSpPr>
          <p:nvPr>
            <p:ph type="dt" sz="half" idx="10"/>
          </p:nvPr>
        </p:nvSpPr>
        <p:spPr/>
        <p:txBody>
          <a:bodyPr/>
          <a:lstStyle/>
          <a:p>
            <a:endParaRPr lang="en-GR"/>
          </a:p>
        </p:txBody>
      </p:sp>
      <p:sp>
        <p:nvSpPr>
          <p:cNvPr id="5" name="Footer Placeholder 4">
            <a:extLst>
              <a:ext uri="{FF2B5EF4-FFF2-40B4-BE49-F238E27FC236}">
                <a16:creationId xmlns:a16="http://schemas.microsoft.com/office/drawing/2014/main" id="{E9A9C77A-FE1B-DB6A-D48F-F4F2D28C7945}"/>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C938A936-58D7-8C21-C778-AB910D9713AE}"/>
              </a:ext>
            </a:extLst>
          </p:cNvPr>
          <p:cNvSpPr>
            <a:spLocks noGrp="1"/>
          </p:cNvSpPr>
          <p:nvPr>
            <p:ph type="sldNum" sz="quarter" idx="12"/>
          </p:nvPr>
        </p:nvSpPr>
        <p:spPr/>
        <p:txBody>
          <a:bodyPr/>
          <a:lstStyle/>
          <a:p>
            <a:fld id="{027D7FB2-DDF5-AC41-9959-1FAC8EF3CFAA}" type="slidenum">
              <a:rPr lang="en-GR" smtClean="0"/>
              <a:t>‹#›</a:t>
            </a:fld>
            <a:endParaRPr lang="en-GR"/>
          </a:p>
        </p:txBody>
      </p:sp>
    </p:spTree>
    <p:extLst>
      <p:ext uri="{BB962C8B-B14F-4D97-AF65-F5344CB8AC3E}">
        <p14:creationId xmlns:p14="http://schemas.microsoft.com/office/powerpoint/2010/main" val="302624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6A2A97-1FFB-BE7B-5821-F719E7EEB71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4703DCA7-552A-00C9-33A1-32BD1402F0F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E53AEBAE-F81D-197F-5269-03840AFF0BAB}"/>
              </a:ext>
            </a:extLst>
          </p:cNvPr>
          <p:cNvSpPr>
            <a:spLocks noGrp="1"/>
          </p:cNvSpPr>
          <p:nvPr>
            <p:ph type="dt" sz="half" idx="10"/>
          </p:nvPr>
        </p:nvSpPr>
        <p:spPr/>
        <p:txBody>
          <a:bodyPr/>
          <a:lstStyle/>
          <a:p>
            <a:endParaRPr lang="en-GR"/>
          </a:p>
        </p:txBody>
      </p:sp>
      <p:sp>
        <p:nvSpPr>
          <p:cNvPr id="5" name="Footer Placeholder 4">
            <a:extLst>
              <a:ext uri="{FF2B5EF4-FFF2-40B4-BE49-F238E27FC236}">
                <a16:creationId xmlns:a16="http://schemas.microsoft.com/office/drawing/2014/main" id="{65B0CBB2-52AC-5FC2-EEA7-760103295FBE}"/>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41A0C2AC-6E0E-89A8-31D3-AF71F0CA8517}"/>
              </a:ext>
            </a:extLst>
          </p:cNvPr>
          <p:cNvSpPr>
            <a:spLocks noGrp="1"/>
          </p:cNvSpPr>
          <p:nvPr>
            <p:ph type="sldNum" sz="quarter" idx="12"/>
          </p:nvPr>
        </p:nvSpPr>
        <p:spPr/>
        <p:txBody>
          <a:bodyPr/>
          <a:lstStyle/>
          <a:p>
            <a:fld id="{027D7FB2-DDF5-AC41-9959-1FAC8EF3CFAA}" type="slidenum">
              <a:rPr lang="en-GR" smtClean="0"/>
              <a:t>‹#›</a:t>
            </a:fld>
            <a:endParaRPr lang="en-GR"/>
          </a:p>
        </p:txBody>
      </p:sp>
    </p:spTree>
    <p:extLst>
      <p:ext uri="{BB962C8B-B14F-4D97-AF65-F5344CB8AC3E}">
        <p14:creationId xmlns:p14="http://schemas.microsoft.com/office/powerpoint/2010/main" val="98712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EB84E-A6D3-E1BF-2DFA-D72E0D7C2F20}"/>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644738FE-9399-F591-49A9-BF417F63C7D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7CC55C60-E20F-01CE-9AE4-EC78439A4510}"/>
              </a:ext>
            </a:extLst>
          </p:cNvPr>
          <p:cNvSpPr>
            <a:spLocks noGrp="1"/>
          </p:cNvSpPr>
          <p:nvPr>
            <p:ph type="dt" sz="half" idx="10"/>
          </p:nvPr>
        </p:nvSpPr>
        <p:spPr/>
        <p:txBody>
          <a:bodyPr/>
          <a:lstStyle/>
          <a:p>
            <a:endParaRPr lang="en-GR"/>
          </a:p>
        </p:txBody>
      </p:sp>
      <p:sp>
        <p:nvSpPr>
          <p:cNvPr id="5" name="Footer Placeholder 4">
            <a:extLst>
              <a:ext uri="{FF2B5EF4-FFF2-40B4-BE49-F238E27FC236}">
                <a16:creationId xmlns:a16="http://schemas.microsoft.com/office/drawing/2014/main" id="{BEACB70D-CE61-394B-6A85-22103256C055}"/>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671D65BD-F406-8A2E-8363-324037A272C8}"/>
              </a:ext>
            </a:extLst>
          </p:cNvPr>
          <p:cNvSpPr>
            <a:spLocks noGrp="1"/>
          </p:cNvSpPr>
          <p:nvPr>
            <p:ph type="sldNum" sz="quarter" idx="12"/>
          </p:nvPr>
        </p:nvSpPr>
        <p:spPr/>
        <p:txBody>
          <a:bodyPr/>
          <a:lstStyle/>
          <a:p>
            <a:fld id="{027D7FB2-DDF5-AC41-9959-1FAC8EF3CFAA}" type="slidenum">
              <a:rPr lang="en-GR" smtClean="0"/>
              <a:t>‹#›</a:t>
            </a:fld>
            <a:endParaRPr lang="en-GR"/>
          </a:p>
        </p:txBody>
      </p:sp>
      <p:grpSp>
        <p:nvGrpSpPr>
          <p:cNvPr id="7" name="Group 6">
            <a:extLst>
              <a:ext uri="{FF2B5EF4-FFF2-40B4-BE49-F238E27FC236}">
                <a16:creationId xmlns:a16="http://schemas.microsoft.com/office/drawing/2014/main" id="{F2A4D0A5-3EA2-3A12-8CC3-645E28C8B8F5}"/>
              </a:ext>
            </a:extLst>
          </p:cNvPr>
          <p:cNvGrpSpPr/>
          <p:nvPr userDrawn="1"/>
        </p:nvGrpSpPr>
        <p:grpSpPr>
          <a:xfrm>
            <a:off x="2858051" y="5734374"/>
            <a:ext cx="9333949" cy="650932"/>
            <a:chOff x="2858051" y="5734374"/>
            <a:chExt cx="9333949" cy="650932"/>
          </a:xfrm>
        </p:grpSpPr>
        <p:sp>
          <p:nvSpPr>
            <p:cNvPr id="8" name="Rectangle 7">
              <a:extLst>
                <a:ext uri="{FF2B5EF4-FFF2-40B4-BE49-F238E27FC236}">
                  <a16:creationId xmlns:a16="http://schemas.microsoft.com/office/drawing/2014/main" id="{614AE6BC-9A2F-7F6E-F9BA-538FBF47D89B}"/>
                </a:ext>
              </a:extLst>
            </p:cNvPr>
            <p:cNvSpPr/>
            <p:nvPr/>
          </p:nvSpPr>
          <p:spPr>
            <a:xfrm rot="5400000">
              <a:off x="7199559" y="1392866"/>
              <a:ext cx="650932" cy="9333948"/>
            </a:xfrm>
            <a:prstGeom prst="rect">
              <a:avLst/>
            </a:prstGeom>
            <a:gradFill>
              <a:gsLst>
                <a:gs pos="5000">
                  <a:schemeClr val="accent2">
                    <a:alpha val="0"/>
                  </a:schemeClr>
                </a:gs>
                <a:gs pos="72000">
                  <a:srgbClr val="3265C5">
                    <a:alpha val="91494"/>
                  </a:srgbClr>
                </a:gs>
                <a:gs pos="9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sp>
          <p:nvSpPr>
            <p:cNvPr id="9" name="Rectangle 8">
              <a:extLst>
                <a:ext uri="{FF2B5EF4-FFF2-40B4-BE49-F238E27FC236}">
                  <a16:creationId xmlns:a16="http://schemas.microsoft.com/office/drawing/2014/main" id="{C73C921D-8546-FBEC-0EB9-DFD940F16D8B}"/>
                </a:ext>
              </a:extLst>
            </p:cNvPr>
            <p:cNvSpPr/>
            <p:nvPr/>
          </p:nvSpPr>
          <p:spPr>
            <a:xfrm>
              <a:off x="9573777" y="6176963"/>
              <a:ext cx="2618223" cy="208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grpSp>
      <p:pic>
        <p:nvPicPr>
          <p:cNvPr id="10" name="Picture 9">
            <a:extLst>
              <a:ext uri="{FF2B5EF4-FFF2-40B4-BE49-F238E27FC236}">
                <a16:creationId xmlns:a16="http://schemas.microsoft.com/office/drawing/2014/main" id="{790F84A5-1034-B091-D58E-535DAF34FD7A}"/>
              </a:ext>
            </a:extLst>
          </p:cNvPr>
          <p:cNvPicPr>
            <a:picLocks noChangeAspect="1"/>
          </p:cNvPicPr>
          <p:nvPr userDrawn="1"/>
        </p:nvPicPr>
        <p:blipFill rotWithShape="1">
          <a:blip r:embed="rId2"/>
          <a:srcRect b="50476"/>
          <a:stretch/>
        </p:blipFill>
        <p:spPr>
          <a:xfrm>
            <a:off x="391420" y="5398206"/>
            <a:ext cx="2554846" cy="917758"/>
          </a:xfrm>
          <a:prstGeom prst="rect">
            <a:avLst/>
          </a:prstGeom>
        </p:spPr>
      </p:pic>
    </p:spTree>
    <p:extLst>
      <p:ext uri="{BB962C8B-B14F-4D97-AF65-F5344CB8AC3E}">
        <p14:creationId xmlns:p14="http://schemas.microsoft.com/office/powerpoint/2010/main" val="2667131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B905DBB-049A-2172-64E1-3262204B8B11}"/>
              </a:ext>
            </a:extLst>
          </p:cNvPr>
          <p:cNvSpPr/>
          <p:nvPr userDrawn="1"/>
        </p:nvSpPr>
        <p:spPr>
          <a:xfrm>
            <a:off x="5238428" y="1"/>
            <a:ext cx="6953572" cy="6385302"/>
          </a:xfrm>
          <a:prstGeom prst="rect">
            <a:avLst/>
          </a:prstGeom>
          <a:gradFill>
            <a:gsLst>
              <a:gs pos="0">
                <a:schemeClr val="accent1">
                  <a:alpha val="0"/>
                </a:schemeClr>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sp>
        <p:nvSpPr>
          <p:cNvPr id="8" name="Rectangle 7">
            <a:extLst>
              <a:ext uri="{FF2B5EF4-FFF2-40B4-BE49-F238E27FC236}">
                <a16:creationId xmlns:a16="http://schemas.microsoft.com/office/drawing/2014/main" id="{F4E644ED-0995-3126-EAF9-B4F656442443}"/>
              </a:ext>
            </a:extLst>
          </p:cNvPr>
          <p:cNvSpPr/>
          <p:nvPr userDrawn="1"/>
        </p:nvSpPr>
        <p:spPr>
          <a:xfrm rot="5400000">
            <a:off x="6062719" y="3795398"/>
            <a:ext cx="3974123" cy="2151086"/>
          </a:xfrm>
          <a:prstGeom prst="rect">
            <a:avLst/>
          </a:prstGeom>
          <a:gradFill>
            <a:gsLst>
              <a:gs pos="71010">
                <a:srgbClr val="0C49BA"/>
              </a:gs>
              <a:gs pos="0">
                <a:schemeClr val="accent2">
                  <a:alpha val="0"/>
                </a:schemeClr>
              </a:gs>
              <a:gs pos="90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pic>
        <p:nvPicPr>
          <p:cNvPr id="9" name="Picture 8">
            <a:extLst>
              <a:ext uri="{FF2B5EF4-FFF2-40B4-BE49-F238E27FC236}">
                <a16:creationId xmlns:a16="http://schemas.microsoft.com/office/drawing/2014/main" id="{25DBBC46-FE2F-BA8D-0AF5-4B7A6F55A0D1}"/>
              </a:ext>
            </a:extLst>
          </p:cNvPr>
          <p:cNvPicPr>
            <a:picLocks noChangeAspect="1"/>
          </p:cNvPicPr>
          <p:nvPr userDrawn="1"/>
        </p:nvPicPr>
        <p:blipFill>
          <a:blip r:embed="rId2"/>
          <a:stretch>
            <a:fillRect/>
          </a:stretch>
        </p:blipFill>
        <p:spPr>
          <a:xfrm>
            <a:off x="6974237" y="4706913"/>
            <a:ext cx="2151087" cy="2151087"/>
          </a:xfrm>
          <a:prstGeom prst="rect">
            <a:avLst/>
          </a:prstGeom>
        </p:spPr>
      </p:pic>
      <p:sp>
        <p:nvSpPr>
          <p:cNvPr id="11" name="Title 1">
            <a:extLst>
              <a:ext uri="{FF2B5EF4-FFF2-40B4-BE49-F238E27FC236}">
                <a16:creationId xmlns:a16="http://schemas.microsoft.com/office/drawing/2014/main" id="{F9A9BE3F-8ADA-7D34-2125-470B621C623E}"/>
              </a:ext>
            </a:extLst>
          </p:cNvPr>
          <p:cNvSpPr>
            <a:spLocks noGrp="1"/>
          </p:cNvSpPr>
          <p:nvPr>
            <p:ph type="ctrTitle" hasCustomPrompt="1"/>
          </p:nvPr>
        </p:nvSpPr>
        <p:spPr>
          <a:xfrm>
            <a:off x="1073954" y="1828649"/>
            <a:ext cx="2228578" cy="2387600"/>
          </a:xfrm>
        </p:spPr>
        <p:txBody>
          <a:bodyPr anchor="b">
            <a:noAutofit/>
          </a:bodyPr>
          <a:lstStyle>
            <a:lvl1pPr algn="l">
              <a:defRPr sz="13800" b="1"/>
            </a:lvl1pPr>
          </a:lstStyle>
          <a:p>
            <a:r>
              <a:rPr lang="en-GB" dirty="0"/>
              <a:t>0</a:t>
            </a:r>
            <a:endParaRPr lang="en-GR" dirty="0"/>
          </a:p>
        </p:txBody>
      </p:sp>
      <p:sp>
        <p:nvSpPr>
          <p:cNvPr id="12" name="Subtitle 2">
            <a:extLst>
              <a:ext uri="{FF2B5EF4-FFF2-40B4-BE49-F238E27FC236}">
                <a16:creationId xmlns:a16="http://schemas.microsoft.com/office/drawing/2014/main" id="{0F4F0B8B-1AB3-1A87-B9F4-41A5DF52C810}"/>
              </a:ext>
            </a:extLst>
          </p:cNvPr>
          <p:cNvSpPr>
            <a:spLocks noGrp="1"/>
          </p:cNvSpPr>
          <p:nvPr>
            <p:ph type="subTitle" idx="1"/>
          </p:nvPr>
        </p:nvSpPr>
        <p:spPr>
          <a:xfrm>
            <a:off x="1073954" y="4419315"/>
            <a:ext cx="4923295" cy="1363141"/>
          </a:xfrm>
        </p:spPr>
        <p:txBody>
          <a:bodyPr>
            <a:norm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15" name="Rectangle 14">
            <a:extLst>
              <a:ext uri="{FF2B5EF4-FFF2-40B4-BE49-F238E27FC236}">
                <a16:creationId xmlns:a16="http://schemas.microsoft.com/office/drawing/2014/main" id="{C3FFAD1F-1DBD-8417-A6A2-0F772E4A5242}"/>
              </a:ext>
            </a:extLst>
          </p:cNvPr>
          <p:cNvSpPr/>
          <p:nvPr userDrawn="1"/>
        </p:nvSpPr>
        <p:spPr>
          <a:xfrm>
            <a:off x="9573777" y="6176963"/>
            <a:ext cx="2618223" cy="208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spTree>
    <p:extLst>
      <p:ext uri="{BB962C8B-B14F-4D97-AF65-F5344CB8AC3E}">
        <p14:creationId xmlns:p14="http://schemas.microsoft.com/office/powerpoint/2010/main" val="2565274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51A157-EEAF-1DAB-3088-9A60BB3ADC71}"/>
              </a:ext>
            </a:extLst>
          </p:cNvPr>
          <p:cNvPicPr>
            <a:picLocks noChangeAspect="1"/>
          </p:cNvPicPr>
          <p:nvPr userDrawn="1"/>
        </p:nvPicPr>
        <p:blipFill rotWithShape="1">
          <a:blip r:embed="rId2"/>
          <a:srcRect b="50476"/>
          <a:stretch/>
        </p:blipFill>
        <p:spPr>
          <a:xfrm>
            <a:off x="391420" y="5398206"/>
            <a:ext cx="2554846" cy="917758"/>
          </a:xfrm>
          <a:prstGeom prst="rect">
            <a:avLst/>
          </a:prstGeom>
        </p:spPr>
      </p:pic>
    </p:spTree>
    <p:extLst>
      <p:ext uri="{BB962C8B-B14F-4D97-AF65-F5344CB8AC3E}">
        <p14:creationId xmlns:p14="http://schemas.microsoft.com/office/powerpoint/2010/main" val="16545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B3DFA5-230F-9D37-5DF3-D84978BF4A77}"/>
              </a:ext>
            </a:extLst>
          </p:cNvPr>
          <p:cNvSpPr/>
          <p:nvPr userDrawn="1"/>
        </p:nvSpPr>
        <p:spPr>
          <a:xfrm rot="5400000">
            <a:off x="9101051" y="3767056"/>
            <a:ext cx="5212079" cy="969818"/>
          </a:xfrm>
          <a:prstGeom prst="rect">
            <a:avLst/>
          </a:prstGeom>
          <a:gradFill>
            <a:gsLst>
              <a:gs pos="33000">
                <a:schemeClr val="accent2">
                  <a:alpha val="0"/>
                </a:schemeClr>
              </a:gs>
              <a:gs pos="99000">
                <a:schemeClr val="accent2">
                  <a:alpha val="97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dirty="0"/>
          </a:p>
        </p:txBody>
      </p:sp>
      <p:sp>
        <p:nvSpPr>
          <p:cNvPr id="11" name="Rectangle 10">
            <a:extLst>
              <a:ext uri="{FF2B5EF4-FFF2-40B4-BE49-F238E27FC236}">
                <a16:creationId xmlns:a16="http://schemas.microsoft.com/office/drawing/2014/main" id="{3E1AD5B1-612A-9179-8EB0-A76593E7B0C3}"/>
              </a:ext>
            </a:extLst>
          </p:cNvPr>
          <p:cNvSpPr/>
          <p:nvPr userDrawn="1"/>
        </p:nvSpPr>
        <p:spPr>
          <a:xfrm rot="5400000">
            <a:off x="9060872" y="3253052"/>
            <a:ext cx="4738251" cy="1523998"/>
          </a:xfrm>
          <a:prstGeom prst="rect">
            <a:avLst/>
          </a:prstGeom>
          <a:gradFill>
            <a:gsLst>
              <a:gs pos="0">
                <a:schemeClr val="accent2">
                  <a:alpha val="0"/>
                </a:schemeClr>
              </a:gs>
              <a:gs pos="100000">
                <a:schemeClr val="accent2">
                  <a:alpha val="56294"/>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dirty="0"/>
          </a:p>
        </p:txBody>
      </p:sp>
      <p:sp>
        <p:nvSpPr>
          <p:cNvPr id="12" name="Rectangle 11">
            <a:extLst>
              <a:ext uri="{FF2B5EF4-FFF2-40B4-BE49-F238E27FC236}">
                <a16:creationId xmlns:a16="http://schemas.microsoft.com/office/drawing/2014/main" id="{F91FAC64-F963-43F7-EC91-EC3A58419E90}"/>
              </a:ext>
            </a:extLst>
          </p:cNvPr>
          <p:cNvSpPr/>
          <p:nvPr userDrawn="1"/>
        </p:nvSpPr>
        <p:spPr>
          <a:xfrm>
            <a:off x="11222180" y="5212075"/>
            <a:ext cx="969819" cy="972632"/>
          </a:xfrm>
          <a:prstGeom prst="rect">
            <a:avLst/>
          </a:prstGeom>
          <a:gradFill>
            <a:gsLst>
              <a:gs pos="0">
                <a:schemeClr val="accent2">
                  <a:alpha val="0"/>
                </a:schemeClr>
              </a:gs>
              <a:gs pos="100000">
                <a:schemeClr val="accent2">
                  <a:alpha val="56294"/>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dirty="0"/>
          </a:p>
        </p:txBody>
      </p:sp>
      <p:sp>
        <p:nvSpPr>
          <p:cNvPr id="13" name="Rectangle 12">
            <a:extLst>
              <a:ext uri="{FF2B5EF4-FFF2-40B4-BE49-F238E27FC236}">
                <a16:creationId xmlns:a16="http://schemas.microsoft.com/office/drawing/2014/main" id="{4BCBC651-C404-B720-38B8-7B7C971CB533}"/>
              </a:ext>
            </a:extLst>
          </p:cNvPr>
          <p:cNvSpPr/>
          <p:nvPr userDrawn="1"/>
        </p:nvSpPr>
        <p:spPr>
          <a:xfrm>
            <a:off x="9573777" y="6176963"/>
            <a:ext cx="2618223" cy="208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pic>
        <p:nvPicPr>
          <p:cNvPr id="14" name="Picture 13">
            <a:extLst>
              <a:ext uri="{FF2B5EF4-FFF2-40B4-BE49-F238E27FC236}">
                <a16:creationId xmlns:a16="http://schemas.microsoft.com/office/drawing/2014/main" id="{83C10179-C19D-EAD6-85D9-69CE999F1457}"/>
              </a:ext>
            </a:extLst>
          </p:cNvPr>
          <p:cNvPicPr>
            <a:picLocks noChangeAspect="1"/>
          </p:cNvPicPr>
          <p:nvPr userDrawn="1"/>
        </p:nvPicPr>
        <p:blipFill>
          <a:blip r:embed="rId2"/>
          <a:stretch>
            <a:fillRect/>
          </a:stretch>
        </p:blipFill>
        <p:spPr>
          <a:xfrm>
            <a:off x="11258982" y="5207616"/>
            <a:ext cx="933018" cy="941941"/>
          </a:xfrm>
          <a:prstGeom prst="rect">
            <a:avLst/>
          </a:prstGeom>
        </p:spPr>
      </p:pic>
      <p:pic>
        <p:nvPicPr>
          <p:cNvPr id="3" name="Picture 2">
            <a:extLst>
              <a:ext uri="{FF2B5EF4-FFF2-40B4-BE49-F238E27FC236}">
                <a16:creationId xmlns:a16="http://schemas.microsoft.com/office/drawing/2014/main" id="{8042C45E-FDFD-1333-57D0-922201CB8771}"/>
              </a:ext>
            </a:extLst>
          </p:cNvPr>
          <p:cNvPicPr>
            <a:picLocks noChangeAspect="1"/>
          </p:cNvPicPr>
          <p:nvPr userDrawn="1"/>
        </p:nvPicPr>
        <p:blipFill rotWithShape="1">
          <a:blip r:embed="rId3"/>
          <a:srcRect b="50476"/>
          <a:stretch/>
        </p:blipFill>
        <p:spPr>
          <a:xfrm>
            <a:off x="391420" y="5398206"/>
            <a:ext cx="2554846" cy="917758"/>
          </a:xfrm>
          <a:prstGeom prst="rect">
            <a:avLst/>
          </a:prstGeom>
        </p:spPr>
      </p:pic>
    </p:spTree>
    <p:extLst>
      <p:ext uri="{BB962C8B-B14F-4D97-AF65-F5344CB8AC3E}">
        <p14:creationId xmlns:p14="http://schemas.microsoft.com/office/powerpoint/2010/main" val="153646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35171-C467-EA6E-6272-466C00F584C9}"/>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EB7F787E-7505-E2FA-296C-59EB1827FFF3}"/>
              </a:ext>
            </a:extLst>
          </p:cNvPr>
          <p:cNvSpPr>
            <a:spLocks noGrp="1"/>
          </p:cNvSpPr>
          <p:nvPr>
            <p:ph type="dt" sz="half" idx="10"/>
          </p:nvPr>
        </p:nvSpPr>
        <p:spPr/>
        <p:txBody>
          <a:bodyPr/>
          <a:lstStyle/>
          <a:p>
            <a:endParaRPr lang="en-GR"/>
          </a:p>
        </p:txBody>
      </p:sp>
      <p:sp>
        <p:nvSpPr>
          <p:cNvPr id="4" name="Footer Placeholder 3">
            <a:extLst>
              <a:ext uri="{FF2B5EF4-FFF2-40B4-BE49-F238E27FC236}">
                <a16:creationId xmlns:a16="http://schemas.microsoft.com/office/drawing/2014/main" id="{696BC59B-84AC-9F2B-06A6-185B391E0947}"/>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5ED4B206-D1CC-9BBB-019C-834256B0F51F}"/>
              </a:ext>
            </a:extLst>
          </p:cNvPr>
          <p:cNvSpPr>
            <a:spLocks noGrp="1"/>
          </p:cNvSpPr>
          <p:nvPr>
            <p:ph type="sldNum" sz="quarter" idx="12"/>
          </p:nvPr>
        </p:nvSpPr>
        <p:spPr/>
        <p:txBody>
          <a:bodyPr/>
          <a:lstStyle/>
          <a:p>
            <a:fld id="{027D7FB2-DDF5-AC41-9959-1FAC8EF3CFAA}" type="slidenum">
              <a:rPr lang="en-GR" smtClean="0"/>
              <a:t>‹#›</a:t>
            </a:fld>
            <a:endParaRPr lang="en-GR"/>
          </a:p>
        </p:txBody>
      </p:sp>
    </p:spTree>
    <p:extLst>
      <p:ext uri="{BB962C8B-B14F-4D97-AF65-F5344CB8AC3E}">
        <p14:creationId xmlns:p14="http://schemas.microsoft.com/office/powerpoint/2010/main" val="368473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61201A-B47D-3285-0478-7E9BD28E8F26}"/>
              </a:ext>
            </a:extLst>
          </p:cNvPr>
          <p:cNvSpPr>
            <a:spLocks noGrp="1"/>
          </p:cNvSpPr>
          <p:nvPr>
            <p:ph type="dt" sz="half" idx="10"/>
          </p:nvPr>
        </p:nvSpPr>
        <p:spPr/>
        <p:txBody>
          <a:bodyPr/>
          <a:lstStyle/>
          <a:p>
            <a:endParaRPr lang="en-GR"/>
          </a:p>
        </p:txBody>
      </p:sp>
      <p:sp>
        <p:nvSpPr>
          <p:cNvPr id="3" name="Footer Placeholder 2">
            <a:extLst>
              <a:ext uri="{FF2B5EF4-FFF2-40B4-BE49-F238E27FC236}">
                <a16:creationId xmlns:a16="http://schemas.microsoft.com/office/drawing/2014/main" id="{D9B7E397-6133-9EEC-0AF9-4487A0CDF581}"/>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B8BFD2BE-94F1-E449-6C41-F142415C923C}"/>
              </a:ext>
            </a:extLst>
          </p:cNvPr>
          <p:cNvSpPr>
            <a:spLocks noGrp="1"/>
          </p:cNvSpPr>
          <p:nvPr>
            <p:ph type="sldNum" sz="quarter" idx="12"/>
          </p:nvPr>
        </p:nvSpPr>
        <p:spPr/>
        <p:txBody>
          <a:bodyPr/>
          <a:lstStyle/>
          <a:p>
            <a:fld id="{027D7FB2-DDF5-AC41-9959-1FAC8EF3CFAA}" type="slidenum">
              <a:rPr lang="en-GR" smtClean="0"/>
              <a:t>‹#›</a:t>
            </a:fld>
            <a:endParaRPr lang="en-GR"/>
          </a:p>
        </p:txBody>
      </p:sp>
    </p:spTree>
    <p:extLst>
      <p:ext uri="{BB962C8B-B14F-4D97-AF65-F5344CB8AC3E}">
        <p14:creationId xmlns:p14="http://schemas.microsoft.com/office/powerpoint/2010/main" val="79343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301B-222C-FA56-B002-FD20BCAE5D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A709902E-657E-B399-6767-EB0BD0FA03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32BD4297-1FB6-86E3-D512-6A627F144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0753EB-679A-B13C-6E57-131B6B424A6E}"/>
              </a:ext>
            </a:extLst>
          </p:cNvPr>
          <p:cNvSpPr>
            <a:spLocks noGrp="1"/>
          </p:cNvSpPr>
          <p:nvPr>
            <p:ph type="dt" sz="half" idx="10"/>
          </p:nvPr>
        </p:nvSpPr>
        <p:spPr/>
        <p:txBody>
          <a:bodyPr/>
          <a:lstStyle/>
          <a:p>
            <a:endParaRPr lang="en-GR"/>
          </a:p>
        </p:txBody>
      </p:sp>
      <p:sp>
        <p:nvSpPr>
          <p:cNvPr id="6" name="Footer Placeholder 5">
            <a:extLst>
              <a:ext uri="{FF2B5EF4-FFF2-40B4-BE49-F238E27FC236}">
                <a16:creationId xmlns:a16="http://schemas.microsoft.com/office/drawing/2014/main" id="{36530B92-AED0-007D-E494-7E79E11210CB}"/>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F482B40D-1631-AF8C-81ED-A9D9025B3145}"/>
              </a:ext>
            </a:extLst>
          </p:cNvPr>
          <p:cNvSpPr>
            <a:spLocks noGrp="1"/>
          </p:cNvSpPr>
          <p:nvPr>
            <p:ph type="sldNum" sz="quarter" idx="12"/>
          </p:nvPr>
        </p:nvSpPr>
        <p:spPr/>
        <p:txBody>
          <a:bodyPr/>
          <a:lstStyle/>
          <a:p>
            <a:fld id="{027D7FB2-DDF5-AC41-9959-1FAC8EF3CFAA}" type="slidenum">
              <a:rPr lang="en-GR" smtClean="0"/>
              <a:t>‹#›</a:t>
            </a:fld>
            <a:endParaRPr lang="en-GR"/>
          </a:p>
        </p:txBody>
      </p:sp>
    </p:spTree>
    <p:extLst>
      <p:ext uri="{BB962C8B-B14F-4D97-AF65-F5344CB8AC3E}">
        <p14:creationId xmlns:p14="http://schemas.microsoft.com/office/powerpoint/2010/main" val="357915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366BB-3EC2-D0B2-A68A-3EBE7799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DA25F486-379F-F3B9-DEB3-1EDFD6C3B8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R"/>
          </a:p>
        </p:txBody>
      </p:sp>
      <p:sp>
        <p:nvSpPr>
          <p:cNvPr id="4" name="Text Placeholder 3">
            <a:extLst>
              <a:ext uri="{FF2B5EF4-FFF2-40B4-BE49-F238E27FC236}">
                <a16:creationId xmlns:a16="http://schemas.microsoft.com/office/drawing/2014/main" id="{C37DD915-6B4C-7AFE-122B-99607D9A1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56322F-E89D-E431-0AD4-4B6048BA9CD4}"/>
              </a:ext>
            </a:extLst>
          </p:cNvPr>
          <p:cNvSpPr>
            <a:spLocks noGrp="1"/>
          </p:cNvSpPr>
          <p:nvPr>
            <p:ph type="dt" sz="half" idx="10"/>
          </p:nvPr>
        </p:nvSpPr>
        <p:spPr/>
        <p:txBody>
          <a:bodyPr/>
          <a:lstStyle/>
          <a:p>
            <a:endParaRPr lang="en-GR"/>
          </a:p>
        </p:txBody>
      </p:sp>
      <p:sp>
        <p:nvSpPr>
          <p:cNvPr id="6" name="Footer Placeholder 5">
            <a:extLst>
              <a:ext uri="{FF2B5EF4-FFF2-40B4-BE49-F238E27FC236}">
                <a16:creationId xmlns:a16="http://schemas.microsoft.com/office/drawing/2014/main" id="{A94A6C14-56CE-AC9A-27B8-F0AC89F15C9C}"/>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94E9AF03-05D8-8E86-D753-6B811ED9A38A}"/>
              </a:ext>
            </a:extLst>
          </p:cNvPr>
          <p:cNvSpPr>
            <a:spLocks noGrp="1"/>
          </p:cNvSpPr>
          <p:nvPr>
            <p:ph type="sldNum" sz="quarter" idx="12"/>
          </p:nvPr>
        </p:nvSpPr>
        <p:spPr/>
        <p:txBody>
          <a:bodyPr/>
          <a:lstStyle/>
          <a:p>
            <a:fld id="{027D7FB2-DDF5-AC41-9959-1FAC8EF3CFAA}" type="slidenum">
              <a:rPr lang="en-GR" smtClean="0"/>
              <a:t>‹#›</a:t>
            </a:fld>
            <a:endParaRPr lang="en-GR"/>
          </a:p>
        </p:txBody>
      </p:sp>
    </p:spTree>
    <p:extLst>
      <p:ext uri="{BB962C8B-B14F-4D97-AF65-F5344CB8AC3E}">
        <p14:creationId xmlns:p14="http://schemas.microsoft.com/office/powerpoint/2010/main" val="4077471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30C0E-A150-FC43-E64B-4A3B54453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772EDCC0-12BE-F9B9-2CCA-DB0BD21923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FF2A4D36-576D-60EB-A4F1-A9CECDE9A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R"/>
          </a:p>
        </p:txBody>
      </p:sp>
      <p:sp>
        <p:nvSpPr>
          <p:cNvPr id="5" name="Footer Placeholder 4">
            <a:extLst>
              <a:ext uri="{FF2B5EF4-FFF2-40B4-BE49-F238E27FC236}">
                <a16:creationId xmlns:a16="http://schemas.microsoft.com/office/drawing/2014/main" id="{A44F8F5D-4110-EAE2-E923-FB66CFB23B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71ACB04E-97F9-F100-96A8-1C8BC5F79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D7FB2-DDF5-AC41-9959-1FAC8EF3CFAA}" type="slidenum">
              <a:rPr lang="en-GR" smtClean="0"/>
              <a:t>‹#›</a:t>
            </a:fld>
            <a:endParaRPr lang="en-GR"/>
          </a:p>
        </p:txBody>
      </p:sp>
    </p:spTree>
    <p:extLst>
      <p:ext uri="{BB962C8B-B14F-4D97-AF65-F5344CB8AC3E}">
        <p14:creationId xmlns:p14="http://schemas.microsoft.com/office/powerpoint/2010/main" val="136389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A978FF7-0393-3011-9447-2A59FEFDD616}"/>
              </a:ext>
            </a:extLst>
          </p:cNvPr>
          <p:cNvSpPr txBox="1"/>
          <p:nvPr/>
        </p:nvSpPr>
        <p:spPr>
          <a:xfrm>
            <a:off x="6571496" y="1585560"/>
            <a:ext cx="4350447" cy="4204356"/>
          </a:xfrm>
          <a:prstGeom prst="rect">
            <a:avLst/>
          </a:prstGeom>
          <a:noFill/>
        </p:spPr>
        <p:txBody>
          <a:bodyPr wrap="square" rtlCol="0">
            <a:spAutoFit/>
          </a:bodyPr>
          <a:lstStyle/>
          <a:p>
            <a:pPr algn="ctr">
              <a:lnSpc>
                <a:spcPct val="150000"/>
              </a:lnSpc>
            </a:pPr>
            <a:r>
              <a:rPr lang="en-GB" b="1" dirty="0" err="1">
                <a:solidFill>
                  <a:schemeClr val="accent1">
                    <a:lumMod val="75000"/>
                  </a:schemeClr>
                </a:solidFill>
                <a:latin typeface="Noto Sans" panose="020B0502040504020204" pitchFamily="34" charset="0"/>
              </a:rPr>
              <a:t>Chambre</a:t>
            </a:r>
            <a:r>
              <a:rPr lang="en-GB" b="1" dirty="0">
                <a:solidFill>
                  <a:schemeClr val="accent1">
                    <a:lumMod val="75000"/>
                  </a:schemeClr>
                </a:solidFill>
                <a:latin typeface="Noto Sans" panose="020B0502040504020204" pitchFamily="34" charset="0"/>
              </a:rPr>
              <a:t> de Commerce &amp; </a:t>
            </a:r>
            <a:r>
              <a:rPr lang="en-GB" b="1" dirty="0" err="1">
                <a:solidFill>
                  <a:schemeClr val="accent1">
                    <a:lumMod val="75000"/>
                  </a:schemeClr>
                </a:solidFill>
                <a:latin typeface="Noto Sans" panose="020B0502040504020204" pitchFamily="34" charset="0"/>
              </a:rPr>
              <a:t>d’Industrie</a:t>
            </a:r>
            <a:r>
              <a:rPr lang="en-GB" b="1" dirty="0">
                <a:solidFill>
                  <a:schemeClr val="accent1">
                    <a:lumMod val="75000"/>
                  </a:schemeClr>
                </a:solidFill>
                <a:latin typeface="Noto Sans" panose="020B0502040504020204" pitchFamily="34" charset="0"/>
              </a:rPr>
              <a:t> France </a:t>
            </a:r>
            <a:r>
              <a:rPr lang="en-GB" b="1" dirty="0" err="1">
                <a:solidFill>
                  <a:schemeClr val="accent1">
                    <a:lumMod val="75000"/>
                  </a:schemeClr>
                </a:solidFill>
                <a:latin typeface="Noto Sans" panose="020B0502040504020204" pitchFamily="34" charset="0"/>
              </a:rPr>
              <a:t>Grèce</a:t>
            </a:r>
            <a:r>
              <a:rPr lang="el-GR" b="1" dirty="0">
                <a:solidFill>
                  <a:schemeClr val="accent1">
                    <a:lumMod val="75000"/>
                  </a:schemeClr>
                </a:solidFill>
                <a:latin typeface="Noto Sans" panose="020B0502040504020204" pitchFamily="34" charset="0"/>
              </a:rPr>
              <a:t> &amp;</a:t>
            </a:r>
            <a:r>
              <a:rPr lang="en-GB" b="1" dirty="0">
                <a:solidFill>
                  <a:schemeClr val="accent1">
                    <a:lumMod val="75000"/>
                  </a:schemeClr>
                </a:solidFill>
                <a:latin typeface="Noto Sans" panose="020B0502040504020204" pitchFamily="34" charset="0"/>
              </a:rPr>
              <a:t> </a:t>
            </a:r>
            <a:r>
              <a:rPr lang="en-GB" b="1" dirty="0" err="1">
                <a:solidFill>
                  <a:schemeClr val="accent1">
                    <a:lumMod val="75000"/>
                  </a:schemeClr>
                </a:solidFill>
                <a:latin typeface="Noto Sans" panose="020B0502040504020204" pitchFamily="34" charset="0"/>
              </a:rPr>
              <a:t>Comité</a:t>
            </a:r>
            <a:r>
              <a:rPr lang="en-GB" b="1" dirty="0">
                <a:solidFill>
                  <a:schemeClr val="accent1">
                    <a:lumMod val="75000"/>
                  </a:schemeClr>
                </a:solidFill>
                <a:latin typeface="Noto Sans" panose="020B0502040504020204" pitchFamily="34" charset="0"/>
              </a:rPr>
              <a:t> Fiscal</a:t>
            </a:r>
            <a:endParaRPr lang="el-GR" b="1" dirty="0">
              <a:solidFill>
                <a:schemeClr val="accent1">
                  <a:lumMod val="75000"/>
                </a:schemeClr>
              </a:solidFill>
              <a:latin typeface="Noto Sans" panose="020B0502040504020204" pitchFamily="34" charset="0"/>
            </a:endParaRPr>
          </a:p>
          <a:p>
            <a:pPr algn="ctr">
              <a:lnSpc>
                <a:spcPct val="150000"/>
              </a:lnSpc>
            </a:pPr>
            <a:r>
              <a:rPr lang="en-GB" b="1" dirty="0">
                <a:solidFill>
                  <a:schemeClr val="accent1">
                    <a:lumMod val="75000"/>
                  </a:schemeClr>
                </a:solidFill>
                <a:latin typeface="Noto Sans" panose="020B0502040504020204" pitchFamily="34" charset="0"/>
              </a:rPr>
              <a:t>WEBINA</a:t>
            </a:r>
            <a:r>
              <a:rPr lang="el-GR" b="1" dirty="0">
                <a:solidFill>
                  <a:schemeClr val="accent1">
                    <a:lumMod val="75000"/>
                  </a:schemeClr>
                </a:solidFill>
                <a:latin typeface="Noto Sans" panose="020B0502040504020204" pitchFamily="34" charset="0"/>
              </a:rPr>
              <a:t>Ι</a:t>
            </a:r>
            <a:r>
              <a:rPr lang="en-GB" b="1" dirty="0">
                <a:solidFill>
                  <a:schemeClr val="accent1">
                    <a:lumMod val="75000"/>
                  </a:schemeClr>
                </a:solidFill>
                <a:latin typeface="Noto Sans" panose="020B0502040504020204" pitchFamily="34" charset="0"/>
              </a:rPr>
              <a:t>R</a:t>
            </a:r>
            <a:r>
              <a:rPr lang="el-GR" b="1" dirty="0">
                <a:solidFill>
                  <a:schemeClr val="accent1">
                    <a:lumMod val="75000"/>
                  </a:schemeClr>
                </a:solidFill>
                <a:latin typeface="Noto Sans" panose="020B0502040504020204" pitchFamily="34" charset="0"/>
              </a:rPr>
              <a:t>Ε</a:t>
            </a:r>
            <a:r>
              <a:rPr lang="en-GB" b="1" dirty="0">
                <a:solidFill>
                  <a:schemeClr val="accent1">
                    <a:lumMod val="75000"/>
                  </a:schemeClr>
                </a:solidFill>
                <a:latin typeface="Noto Sans" panose="020B0502040504020204" pitchFamily="34" charset="0"/>
              </a:rPr>
              <a:t> FISCAL</a:t>
            </a:r>
            <a:endParaRPr lang="el-GR" b="1" dirty="0">
              <a:solidFill>
                <a:schemeClr val="accent1">
                  <a:lumMod val="75000"/>
                </a:schemeClr>
              </a:solidFill>
              <a:latin typeface="Noto Sans" panose="020B0502040504020204" pitchFamily="34" charset="0"/>
            </a:endParaRPr>
          </a:p>
          <a:p>
            <a:pPr algn="ctr">
              <a:lnSpc>
                <a:spcPct val="150000"/>
              </a:lnSpc>
            </a:pPr>
            <a:r>
              <a:rPr lang="el-GR" b="1" dirty="0">
                <a:solidFill>
                  <a:schemeClr val="accent1">
                    <a:lumMod val="75000"/>
                  </a:schemeClr>
                </a:solidFill>
                <a:latin typeface="Noto Sans" panose="020B0502040504020204" pitchFamily="34" charset="0"/>
              </a:rPr>
              <a:t>Δευτέρα, 8 Απριλίου 2024</a:t>
            </a:r>
          </a:p>
          <a:p>
            <a:pPr algn="ctr">
              <a:lnSpc>
                <a:spcPct val="150000"/>
              </a:lnSpc>
            </a:pPr>
            <a:endParaRPr lang="el-GR" b="1" dirty="0">
              <a:solidFill>
                <a:schemeClr val="accent1">
                  <a:lumMod val="75000"/>
                </a:schemeClr>
              </a:solidFill>
              <a:latin typeface="Noto Sans" panose="020B0502040504020204" pitchFamily="34" charset="0"/>
            </a:endParaRPr>
          </a:p>
          <a:p>
            <a:pPr algn="ctr">
              <a:lnSpc>
                <a:spcPct val="150000"/>
              </a:lnSpc>
            </a:pPr>
            <a:r>
              <a:rPr lang="el-GR" b="1" dirty="0">
                <a:solidFill>
                  <a:schemeClr val="accent1">
                    <a:lumMod val="75000"/>
                  </a:schemeClr>
                </a:solidFill>
                <a:latin typeface="Noto Sans" panose="020B0502040504020204" pitchFamily="34" charset="0"/>
              </a:rPr>
              <a:t>ΝΕΑ ΣΥΜΒΑΣΗ ΑΠΟΦΥΓΗΣ ΔΙΠΛΗΣ ΦΟΡΟΛΟΓΙΑΣ</a:t>
            </a:r>
          </a:p>
          <a:p>
            <a:pPr algn="ctr">
              <a:lnSpc>
                <a:spcPct val="150000"/>
              </a:lnSpc>
            </a:pPr>
            <a:r>
              <a:rPr lang="el-GR" b="1" dirty="0">
                <a:solidFill>
                  <a:schemeClr val="accent1">
                    <a:lumMod val="75000"/>
                  </a:schemeClr>
                </a:solidFill>
                <a:latin typeface="Noto Sans" panose="020B0502040504020204" pitchFamily="34" charset="0"/>
              </a:rPr>
              <a:t>ΕΛΛΑΔΑΣ – ΓΑΛΛΙΑΣ</a:t>
            </a:r>
          </a:p>
          <a:p>
            <a:pPr>
              <a:lnSpc>
                <a:spcPct val="150000"/>
              </a:lnSpc>
            </a:pPr>
            <a:endParaRPr lang="el-GR" b="1" dirty="0">
              <a:solidFill>
                <a:schemeClr val="accent1">
                  <a:lumMod val="75000"/>
                </a:schemeClr>
              </a:solidFill>
              <a:latin typeface="Noto Sans" panose="020B0502040504020204" pitchFamily="34" charset="0"/>
            </a:endParaRPr>
          </a:p>
          <a:p>
            <a:pPr algn="ctr">
              <a:lnSpc>
                <a:spcPct val="150000"/>
              </a:lnSpc>
            </a:pPr>
            <a:r>
              <a:rPr lang="el-GR" b="1" dirty="0">
                <a:solidFill>
                  <a:schemeClr val="accent1">
                    <a:lumMod val="75000"/>
                  </a:schemeClr>
                </a:solidFill>
                <a:latin typeface="Noto Sans" panose="020B0502040504020204" pitchFamily="34" charset="0"/>
              </a:rPr>
              <a:t>Γιώργος Φάκος</a:t>
            </a:r>
          </a:p>
        </p:txBody>
      </p:sp>
      <p:pic>
        <p:nvPicPr>
          <p:cNvPr id="9" name="Picture 8">
            <a:extLst>
              <a:ext uri="{FF2B5EF4-FFF2-40B4-BE49-F238E27FC236}">
                <a16:creationId xmlns:a16="http://schemas.microsoft.com/office/drawing/2014/main" id="{FEB9BE13-F741-87CF-B8CE-E2BCCDBCE8DD}"/>
              </a:ext>
            </a:extLst>
          </p:cNvPr>
          <p:cNvPicPr>
            <a:picLocks noChangeAspect="1"/>
          </p:cNvPicPr>
          <p:nvPr/>
        </p:nvPicPr>
        <p:blipFill>
          <a:blip r:embed="rId2"/>
          <a:srcRect/>
          <a:stretch/>
        </p:blipFill>
        <p:spPr>
          <a:xfrm>
            <a:off x="8891617" y="0"/>
            <a:ext cx="3105524" cy="2252599"/>
          </a:xfrm>
          <a:prstGeom prst="rect">
            <a:avLst/>
          </a:prstGeom>
        </p:spPr>
      </p:pic>
      <p:grpSp>
        <p:nvGrpSpPr>
          <p:cNvPr id="17" name="Group 16">
            <a:extLst>
              <a:ext uri="{FF2B5EF4-FFF2-40B4-BE49-F238E27FC236}">
                <a16:creationId xmlns:a16="http://schemas.microsoft.com/office/drawing/2014/main" id="{89FF9F0E-18C3-CC46-0ECF-E993C8EF650B}"/>
              </a:ext>
            </a:extLst>
          </p:cNvPr>
          <p:cNvGrpSpPr/>
          <p:nvPr/>
        </p:nvGrpSpPr>
        <p:grpSpPr>
          <a:xfrm>
            <a:off x="0" y="0"/>
            <a:ext cx="5895217" cy="6858003"/>
            <a:chOff x="-2" y="-2"/>
            <a:chExt cx="5895217" cy="6858003"/>
          </a:xfrm>
        </p:grpSpPr>
        <p:sp>
          <p:nvSpPr>
            <p:cNvPr id="13" name="Rectangle 12">
              <a:extLst>
                <a:ext uri="{FF2B5EF4-FFF2-40B4-BE49-F238E27FC236}">
                  <a16:creationId xmlns:a16="http://schemas.microsoft.com/office/drawing/2014/main" id="{36125D00-2738-7A73-FF95-A7D0C8F87BA3}"/>
                </a:ext>
              </a:extLst>
            </p:cNvPr>
            <p:cNvSpPr/>
            <p:nvPr/>
          </p:nvSpPr>
          <p:spPr>
            <a:xfrm>
              <a:off x="1270055" y="-2"/>
              <a:ext cx="3706574" cy="6023707"/>
            </a:xfrm>
            <a:prstGeom prst="rect">
              <a:avLst/>
            </a:prstGeom>
            <a:gradFill>
              <a:gsLst>
                <a:gs pos="0">
                  <a:schemeClr val="accent2">
                    <a:alpha val="0"/>
                  </a:schemeClr>
                </a:gs>
                <a:gs pos="89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dirty="0"/>
            </a:p>
          </p:txBody>
        </p:sp>
        <p:sp>
          <p:nvSpPr>
            <p:cNvPr id="14" name="Rectangle 13">
              <a:extLst>
                <a:ext uri="{FF2B5EF4-FFF2-40B4-BE49-F238E27FC236}">
                  <a16:creationId xmlns:a16="http://schemas.microsoft.com/office/drawing/2014/main" id="{C40FB139-728C-16A2-AF44-871FB3700809}"/>
                </a:ext>
              </a:extLst>
            </p:cNvPr>
            <p:cNvSpPr/>
            <p:nvPr/>
          </p:nvSpPr>
          <p:spPr>
            <a:xfrm rot="5400000">
              <a:off x="-641155" y="3525031"/>
              <a:ext cx="3974123" cy="2691818"/>
            </a:xfrm>
            <a:prstGeom prst="rect">
              <a:avLst/>
            </a:prstGeom>
            <a:gradFill>
              <a:gsLst>
                <a:gs pos="0">
                  <a:schemeClr val="accent2">
                    <a:alpha val="0"/>
                  </a:schemeClr>
                </a:gs>
                <a:gs pos="72000">
                  <a:srgbClr val="3265C5">
                    <a:alpha val="91494"/>
                  </a:srgbClr>
                </a:gs>
                <a:gs pos="90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dirty="0"/>
            </a:p>
          </p:txBody>
        </p:sp>
        <p:sp>
          <p:nvSpPr>
            <p:cNvPr id="15" name="Rectangle 14">
              <a:extLst>
                <a:ext uri="{FF2B5EF4-FFF2-40B4-BE49-F238E27FC236}">
                  <a16:creationId xmlns:a16="http://schemas.microsoft.com/office/drawing/2014/main" id="{01593F6F-9A45-C9EC-DE73-ADE96CCB02B1}"/>
                </a:ext>
              </a:extLst>
            </p:cNvPr>
            <p:cNvSpPr/>
            <p:nvPr/>
          </p:nvSpPr>
          <p:spPr>
            <a:xfrm>
              <a:off x="2691816" y="6023705"/>
              <a:ext cx="3203399" cy="3634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grpSp>
      <p:pic>
        <p:nvPicPr>
          <p:cNvPr id="21" name="Picture 20">
            <a:extLst>
              <a:ext uri="{FF2B5EF4-FFF2-40B4-BE49-F238E27FC236}">
                <a16:creationId xmlns:a16="http://schemas.microsoft.com/office/drawing/2014/main" id="{363EBE31-DA69-4BA9-38B2-1E6408C56386}"/>
              </a:ext>
            </a:extLst>
          </p:cNvPr>
          <p:cNvPicPr>
            <a:picLocks noChangeAspect="1"/>
          </p:cNvPicPr>
          <p:nvPr/>
        </p:nvPicPr>
        <p:blipFill>
          <a:blip r:embed="rId3"/>
          <a:stretch>
            <a:fillRect/>
          </a:stretch>
        </p:blipFill>
        <p:spPr>
          <a:xfrm>
            <a:off x="2691818" y="3738894"/>
            <a:ext cx="2284813" cy="2284813"/>
          </a:xfrm>
          <a:prstGeom prst="rect">
            <a:avLst/>
          </a:prstGeom>
        </p:spPr>
      </p:pic>
    </p:spTree>
    <p:extLst>
      <p:ext uri="{BB962C8B-B14F-4D97-AF65-F5344CB8AC3E}">
        <p14:creationId xmlns:p14="http://schemas.microsoft.com/office/powerpoint/2010/main" val="3793811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AA5B4B-BCB1-4A10-BD30-EE56426E775C}"/>
              </a:ext>
            </a:extLst>
          </p:cNvPr>
          <p:cNvSpPr>
            <a:spLocks noGrp="1"/>
          </p:cNvSpPr>
          <p:nvPr>
            <p:ph type="title"/>
          </p:nvPr>
        </p:nvSpPr>
        <p:spPr/>
        <p:txBody>
          <a:bodyPr>
            <a:normAutofit/>
          </a:bodyPr>
          <a:lstStyle/>
          <a:p>
            <a:pPr algn="ctr"/>
            <a:r>
              <a:rPr lang="el-GR" sz="2800" b="1" dirty="0"/>
              <a:t>Κάτοικος (άρθρο 4)</a:t>
            </a:r>
            <a:endParaRPr lang="el-GR" sz="2800" dirty="0"/>
          </a:p>
        </p:txBody>
      </p:sp>
      <p:sp>
        <p:nvSpPr>
          <p:cNvPr id="3" name="Θέση περιεχομένου 2">
            <a:extLst>
              <a:ext uri="{FF2B5EF4-FFF2-40B4-BE49-F238E27FC236}">
                <a16:creationId xmlns:a16="http://schemas.microsoft.com/office/drawing/2014/main" id="{4A11418A-A3F3-4571-AA77-7DE20ED484AE}"/>
              </a:ext>
            </a:extLst>
          </p:cNvPr>
          <p:cNvSpPr>
            <a:spLocks noGrp="1"/>
          </p:cNvSpPr>
          <p:nvPr>
            <p:ph idx="1"/>
          </p:nvPr>
        </p:nvSpPr>
        <p:spPr/>
        <p:txBody>
          <a:bodyPr>
            <a:normAutofit/>
          </a:bodyPr>
          <a:lstStyle/>
          <a:p>
            <a:pPr>
              <a:buFont typeface="Wingdings" panose="05000000000000000000" pitchFamily="2" charset="2"/>
              <a:buChar char="Ø"/>
            </a:pPr>
            <a:r>
              <a:rPr lang="el-GR" sz="2400" dirty="0"/>
              <a:t>Αν ένα φυσικό πρόσωπο είναι κάτοικος και των δύο Συμβαλλόμενων Κρατών, τότε η κατάστασή του καθορίζεται με βάση τα εξής κριτήρια :</a:t>
            </a:r>
            <a:br>
              <a:rPr lang="el-GR" sz="2400" dirty="0"/>
            </a:br>
            <a:r>
              <a:rPr lang="el-GR" sz="2400" b="1" dirty="0"/>
              <a:t>μόνιμη κατοικία / κέντρο ζωτικών συμφερόντων</a:t>
            </a:r>
          </a:p>
          <a:p>
            <a:pPr>
              <a:buFont typeface="Wingdings" panose="05000000000000000000" pitchFamily="2" charset="2"/>
              <a:buChar char="Ø"/>
            </a:pPr>
            <a:r>
              <a:rPr lang="el-GR" sz="2400" dirty="0"/>
              <a:t>Αν το κέντρο των ζωτικών συμφερόντων του δεν μπορεί να καθοριστεί ή αν δεν διαθέτει μόνιμη κατοικία σε κανένα από τα δύο Κράτη, θεωρείται κάτοικος μόνο του Κράτους όπου έχει τη </a:t>
            </a:r>
            <a:r>
              <a:rPr lang="el-GR" sz="2400" b="1" dirty="0"/>
              <a:t>συνήθη διαμονή του</a:t>
            </a:r>
          </a:p>
          <a:p>
            <a:pPr>
              <a:buFont typeface="Wingdings" panose="05000000000000000000" pitchFamily="2" charset="2"/>
              <a:buChar char="Ø"/>
            </a:pPr>
            <a:r>
              <a:rPr lang="el-GR" sz="2400" b="1" dirty="0"/>
              <a:t>Υπηκοότητα</a:t>
            </a:r>
          </a:p>
          <a:p>
            <a:pPr>
              <a:buFont typeface="Wingdings" panose="05000000000000000000" pitchFamily="2" charset="2"/>
              <a:buChar char="Ø"/>
            </a:pPr>
            <a:r>
              <a:rPr lang="el-GR" sz="2400" dirty="0"/>
              <a:t>Αν είναι υπήκοος και των δύο Κρατών ή κανενός από αυτά, οι αρμόδιες αρχές των Συμβαλλόμενων Κρατών διευθετούν το ζήτημα με αμοιβαία συμφωνία</a:t>
            </a:r>
          </a:p>
        </p:txBody>
      </p:sp>
      <p:sp>
        <p:nvSpPr>
          <p:cNvPr id="4" name="Θέση αριθμού διαφάνειας 3">
            <a:extLst>
              <a:ext uri="{FF2B5EF4-FFF2-40B4-BE49-F238E27FC236}">
                <a16:creationId xmlns:a16="http://schemas.microsoft.com/office/drawing/2014/main" id="{7548C9FD-8C00-4255-9F19-7E936FFCEA32}"/>
              </a:ext>
            </a:extLst>
          </p:cNvPr>
          <p:cNvSpPr>
            <a:spLocks noGrp="1"/>
          </p:cNvSpPr>
          <p:nvPr>
            <p:ph type="sldNum" sz="quarter" idx="12"/>
          </p:nvPr>
        </p:nvSpPr>
        <p:spPr/>
        <p:txBody>
          <a:bodyPr/>
          <a:lstStyle/>
          <a:p>
            <a:fld id="{027D7FB2-DDF5-AC41-9959-1FAC8EF3CFAA}" type="slidenum">
              <a:rPr lang="en-GR" smtClean="0"/>
              <a:t>10</a:t>
            </a:fld>
            <a:endParaRPr lang="en-GR"/>
          </a:p>
        </p:txBody>
      </p:sp>
    </p:spTree>
    <p:extLst>
      <p:ext uri="{BB962C8B-B14F-4D97-AF65-F5344CB8AC3E}">
        <p14:creationId xmlns:p14="http://schemas.microsoft.com/office/powerpoint/2010/main" val="270709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DF58F5D-15D6-C775-DD72-A32D2D9F49D6}"/>
              </a:ext>
            </a:extLst>
          </p:cNvPr>
          <p:cNvSpPr>
            <a:spLocks noGrp="1"/>
          </p:cNvSpPr>
          <p:nvPr>
            <p:ph type="ctrTitle"/>
          </p:nvPr>
        </p:nvSpPr>
        <p:spPr>
          <a:xfrm>
            <a:off x="1046616" y="1640390"/>
            <a:ext cx="2228578" cy="2387600"/>
          </a:xfrm>
        </p:spPr>
        <p:txBody>
          <a:bodyPr/>
          <a:lstStyle/>
          <a:p>
            <a:r>
              <a:rPr lang="en-US" dirty="0"/>
              <a:t>4</a:t>
            </a:r>
            <a:endParaRPr lang="en-GR" dirty="0"/>
          </a:p>
        </p:txBody>
      </p:sp>
      <p:sp>
        <p:nvSpPr>
          <p:cNvPr id="13" name="Subtitle 12">
            <a:extLst>
              <a:ext uri="{FF2B5EF4-FFF2-40B4-BE49-F238E27FC236}">
                <a16:creationId xmlns:a16="http://schemas.microsoft.com/office/drawing/2014/main" id="{68F689AC-CDFB-D183-7ACA-0C96D08F97E3}"/>
              </a:ext>
            </a:extLst>
          </p:cNvPr>
          <p:cNvSpPr>
            <a:spLocks noGrp="1"/>
          </p:cNvSpPr>
          <p:nvPr>
            <p:ph type="subTitle" idx="1"/>
          </p:nvPr>
        </p:nvSpPr>
        <p:spPr>
          <a:xfrm>
            <a:off x="1046616" y="3854469"/>
            <a:ext cx="4923295" cy="1363141"/>
          </a:xfrm>
        </p:spPr>
        <p:txBody>
          <a:bodyPr/>
          <a:lstStyle/>
          <a:p>
            <a:r>
              <a:rPr lang="el-GR" dirty="0"/>
              <a:t>Φορολογία Εισοδήματος </a:t>
            </a:r>
          </a:p>
          <a:p>
            <a:r>
              <a:rPr lang="el-GR" dirty="0"/>
              <a:t>(φυσικά πρόσωπα)</a:t>
            </a:r>
            <a:endParaRPr lang="en-US" dirty="0"/>
          </a:p>
        </p:txBody>
      </p:sp>
    </p:spTree>
    <p:extLst>
      <p:ext uri="{BB962C8B-B14F-4D97-AF65-F5344CB8AC3E}">
        <p14:creationId xmlns:p14="http://schemas.microsoft.com/office/powerpoint/2010/main" val="623526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B7CC80-B244-4483-B67D-7D5FBAECD7BE}"/>
              </a:ext>
            </a:extLst>
          </p:cNvPr>
          <p:cNvSpPr>
            <a:spLocks noGrp="1"/>
          </p:cNvSpPr>
          <p:nvPr>
            <p:ph type="title"/>
          </p:nvPr>
        </p:nvSpPr>
        <p:spPr/>
        <p:txBody>
          <a:bodyPr/>
          <a:lstStyle/>
          <a:p>
            <a:pPr algn="ctr"/>
            <a:r>
              <a:rPr lang="el-GR" dirty="0"/>
              <a:t> </a:t>
            </a:r>
            <a:r>
              <a:rPr lang="el-GR" sz="2800" b="1" dirty="0"/>
              <a:t>Ακίνητη περιουσία (άρθρο 6)</a:t>
            </a:r>
          </a:p>
        </p:txBody>
      </p:sp>
      <p:sp>
        <p:nvSpPr>
          <p:cNvPr id="3" name="Θέση περιεχομένου 2">
            <a:extLst>
              <a:ext uri="{FF2B5EF4-FFF2-40B4-BE49-F238E27FC236}">
                <a16:creationId xmlns:a16="http://schemas.microsoft.com/office/drawing/2014/main" id="{DF500B84-C365-41C9-B534-20954B39ECB5}"/>
              </a:ext>
            </a:extLst>
          </p:cNvPr>
          <p:cNvSpPr>
            <a:spLocks noGrp="1"/>
          </p:cNvSpPr>
          <p:nvPr>
            <p:ph idx="1"/>
          </p:nvPr>
        </p:nvSpPr>
        <p:spPr>
          <a:xfrm>
            <a:off x="838200" y="1515533"/>
            <a:ext cx="10515600" cy="4021667"/>
          </a:xfrm>
        </p:spPr>
        <p:txBody>
          <a:bodyPr>
            <a:normAutofit/>
          </a:bodyPr>
          <a:lstStyle/>
          <a:p>
            <a:endParaRPr lang="en-US" sz="2000" dirty="0"/>
          </a:p>
          <a:p>
            <a:pPr marL="0" indent="0">
              <a:buNone/>
            </a:pPr>
            <a:r>
              <a:rPr lang="el-GR" i="1" dirty="0"/>
              <a:t> </a:t>
            </a:r>
          </a:p>
          <a:p>
            <a:pPr marL="0" indent="0" algn="just">
              <a:buNone/>
            </a:pPr>
            <a:r>
              <a:rPr lang="el-GR" sz="2400" dirty="0"/>
              <a:t>Το εισόδημα που αποκτά κάτοικος ενός συμβαλλόμενου κράτους από ακίνητη περιουσία που βρίσκεται στο άλλο συμβαλλόμενο κράτος, λόγω </a:t>
            </a:r>
            <a:r>
              <a:rPr lang="el-GR" sz="2400" b="1" dirty="0"/>
              <a:t>ιδιόχρησης, εκμίσθωσης, ή οποιασδήποτε άλλης χρήσης αυτής</a:t>
            </a:r>
            <a:r>
              <a:rPr lang="el-GR" sz="2400" dirty="0"/>
              <a:t>, δύναται να φορολογηθεί και στο κράτος που βρίσκεται η ακίνητη περιουσία.</a:t>
            </a:r>
          </a:p>
          <a:p>
            <a:endParaRPr lang="en-US" sz="2400" dirty="0">
              <a:latin typeface="Arial" charset="0"/>
            </a:endParaRPr>
          </a:p>
          <a:p>
            <a:endParaRPr lang="el-GR" dirty="0"/>
          </a:p>
        </p:txBody>
      </p:sp>
      <p:sp>
        <p:nvSpPr>
          <p:cNvPr id="4" name="Θέση αριθμού διαφάνειας 3">
            <a:extLst>
              <a:ext uri="{FF2B5EF4-FFF2-40B4-BE49-F238E27FC236}">
                <a16:creationId xmlns:a16="http://schemas.microsoft.com/office/drawing/2014/main" id="{97F631B5-38FF-4231-BDFD-F0D9DF74418E}"/>
              </a:ext>
            </a:extLst>
          </p:cNvPr>
          <p:cNvSpPr>
            <a:spLocks noGrp="1"/>
          </p:cNvSpPr>
          <p:nvPr>
            <p:ph type="sldNum" sz="quarter" idx="12"/>
          </p:nvPr>
        </p:nvSpPr>
        <p:spPr/>
        <p:txBody>
          <a:bodyPr/>
          <a:lstStyle/>
          <a:p>
            <a:fld id="{027D7FB2-DDF5-AC41-9959-1FAC8EF3CFAA}" type="slidenum">
              <a:rPr lang="en-GR" smtClean="0"/>
              <a:t>12</a:t>
            </a:fld>
            <a:endParaRPr lang="en-GR"/>
          </a:p>
        </p:txBody>
      </p:sp>
    </p:spTree>
    <p:extLst>
      <p:ext uri="{BB962C8B-B14F-4D97-AF65-F5344CB8AC3E}">
        <p14:creationId xmlns:p14="http://schemas.microsoft.com/office/powerpoint/2010/main" val="4284543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62207C-BCD4-47C1-BE8E-7655C8ED6B34}"/>
              </a:ext>
            </a:extLst>
          </p:cNvPr>
          <p:cNvSpPr>
            <a:spLocks noGrp="1"/>
          </p:cNvSpPr>
          <p:nvPr>
            <p:ph type="title"/>
          </p:nvPr>
        </p:nvSpPr>
        <p:spPr/>
        <p:txBody>
          <a:bodyPr>
            <a:normAutofit/>
          </a:bodyPr>
          <a:lstStyle/>
          <a:p>
            <a:pPr algn="ctr"/>
            <a:r>
              <a:rPr lang="el-GR" sz="2800" b="1" dirty="0"/>
              <a:t>Εισόδημα από απασχόληση (άρθρο 14)</a:t>
            </a:r>
          </a:p>
        </p:txBody>
      </p:sp>
      <p:sp>
        <p:nvSpPr>
          <p:cNvPr id="3" name="Θέση περιεχομένου 2">
            <a:extLst>
              <a:ext uri="{FF2B5EF4-FFF2-40B4-BE49-F238E27FC236}">
                <a16:creationId xmlns:a16="http://schemas.microsoft.com/office/drawing/2014/main" id="{05820D97-D493-40E0-9C3C-35F3726D5571}"/>
              </a:ext>
            </a:extLst>
          </p:cNvPr>
          <p:cNvSpPr>
            <a:spLocks noGrp="1"/>
          </p:cNvSpPr>
          <p:nvPr>
            <p:ph idx="1"/>
          </p:nvPr>
        </p:nvSpPr>
        <p:spPr/>
        <p:txBody>
          <a:bodyPr/>
          <a:lstStyle/>
          <a:p>
            <a:pPr>
              <a:buFont typeface="Wingdings" panose="05000000000000000000" pitchFamily="2" charset="2"/>
              <a:buChar char="Ø"/>
            </a:pPr>
            <a:endParaRPr lang="en-US" b="1" i="1" dirty="0"/>
          </a:p>
          <a:p>
            <a:pPr>
              <a:buFont typeface="Wingdings" panose="05000000000000000000" pitchFamily="2" charset="2"/>
              <a:buChar char="Ø"/>
            </a:pPr>
            <a:r>
              <a:rPr lang="el-GR" i="1" dirty="0"/>
              <a:t> </a:t>
            </a:r>
            <a:r>
              <a:rPr lang="en-US" i="1" dirty="0"/>
              <a:t>T</a:t>
            </a:r>
            <a:r>
              <a:rPr lang="el-GR" i="1" dirty="0"/>
              <a:t>ο εισόδημα από μισθούς, ημερομίσθια και άλλες αμοιβές παρόμοιας φύσης, πλην συντάξεων, για υπηρεσίες που παρασχέθηκαν στο άλλο κράτος μπορεί να φορολογηθεί και στα δύο κράτη</a:t>
            </a:r>
            <a:r>
              <a:rPr lang="en-US" i="1" dirty="0"/>
              <a:t>.</a:t>
            </a:r>
            <a:endParaRPr lang="el-GR" dirty="0"/>
          </a:p>
        </p:txBody>
      </p:sp>
      <p:sp>
        <p:nvSpPr>
          <p:cNvPr id="4" name="Θέση αριθμού διαφάνειας 3">
            <a:extLst>
              <a:ext uri="{FF2B5EF4-FFF2-40B4-BE49-F238E27FC236}">
                <a16:creationId xmlns:a16="http://schemas.microsoft.com/office/drawing/2014/main" id="{1F079BB9-680A-4E32-AE24-B6457B529C70}"/>
              </a:ext>
            </a:extLst>
          </p:cNvPr>
          <p:cNvSpPr>
            <a:spLocks noGrp="1"/>
          </p:cNvSpPr>
          <p:nvPr>
            <p:ph type="sldNum" sz="quarter" idx="12"/>
          </p:nvPr>
        </p:nvSpPr>
        <p:spPr/>
        <p:txBody>
          <a:bodyPr/>
          <a:lstStyle/>
          <a:p>
            <a:fld id="{027D7FB2-DDF5-AC41-9959-1FAC8EF3CFAA}" type="slidenum">
              <a:rPr lang="en-GR" smtClean="0"/>
              <a:t>13</a:t>
            </a:fld>
            <a:endParaRPr lang="en-GR"/>
          </a:p>
        </p:txBody>
      </p:sp>
    </p:spTree>
    <p:extLst>
      <p:ext uri="{BB962C8B-B14F-4D97-AF65-F5344CB8AC3E}">
        <p14:creationId xmlns:p14="http://schemas.microsoft.com/office/powerpoint/2010/main" val="870914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1BD7AE-B01E-4BCF-9EC1-69CF2E262703}"/>
              </a:ext>
            </a:extLst>
          </p:cNvPr>
          <p:cNvSpPr>
            <a:spLocks noGrp="1"/>
          </p:cNvSpPr>
          <p:nvPr>
            <p:ph type="title"/>
          </p:nvPr>
        </p:nvSpPr>
        <p:spPr/>
        <p:txBody>
          <a:bodyPr>
            <a:normAutofit/>
          </a:bodyPr>
          <a:lstStyle/>
          <a:p>
            <a:pPr algn="ctr"/>
            <a:r>
              <a:rPr lang="el-GR" sz="2800" b="1" dirty="0"/>
              <a:t>Εισόδημα από απασχόληση (άρθρο 14)</a:t>
            </a:r>
            <a:endParaRPr lang="el-GR" sz="2800" dirty="0"/>
          </a:p>
        </p:txBody>
      </p:sp>
      <p:sp>
        <p:nvSpPr>
          <p:cNvPr id="3" name="Θέση περιεχομένου 2">
            <a:extLst>
              <a:ext uri="{FF2B5EF4-FFF2-40B4-BE49-F238E27FC236}">
                <a16:creationId xmlns:a16="http://schemas.microsoft.com/office/drawing/2014/main" id="{00D35E07-1508-46D8-991A-76E9F6DEFEE4}"/>
              </a:ext>
            </a:extLst>
          </p:cNvPr>
          <p:cNvSpPr>
            <a:spLocks noGrp="1"/>
          </p:cNvSpPr>
          <p:nvPr>
            <p:ph idx="1"/>
          </p:nvPr>
        </p:nvSpPr>
        <p:spPr/>
        <p:txBody>
          <a:bodyPr/>
          <a:lstStyle/>
          <a:p>
            <a:pPr marL="0" indent="0">
              <a:buNone/>
            </a:pPr>
            <a:r>
              <a:rPr lang="en-US" dirty="0"/>
              <a:t>   </a:t>
            </a:r>
            <a:r>
              <a:rPr lang="el-GR" dirty="0"/>
              <a:t>Το εισόδημα αυτό φορολογείται μόνο στο κράτος κατοικίας αν:</a:t>
            </a:r>
          </a:p>
          <a:p>
            <a:pPr marL="0" indent="0" algn="just">
              <a:buNone/>
            </a:pPr>
            <a:r>
              <a:rPr lang="en-US" sz="2000" dirty="0"/>
              <a:t>O</a:t>
            </a:r>
            <a:r>
              <a:rPr lang="el-GR" sz="2000" dirty="0"/>
              <a:t> δικαιούχος της αμοιβής βρίσκεται στο άλλο Κράτος για περίοδο ή περιόδους που δεν υπερβαίνουν συνολικά τις 183 μέρες εντός μιας οποιασδήποτε περιόδου δώδεκα μηνών, η οποία αρχίζει ή τελειώνει στο οικείο φορολογικό έτος, </a:t>
            </a:r>
          </a:p>
          <a:p>
            <a:pPr marL="0" indent="0" algn="just">
              <a:buNone/>
            </a:pPr>
            <a:r>
              <a:rPr lang="el-GR" sz="2000" dirty="0"/>
              <a:t>Εφόσον</a:t>
            </a:r>
          </a:p>
          <a:p>
            <a:pPr marL="0" indent="0" algn="just">
              <a:buNone/>
            </a:pPr>
            <a:r>
              <a:rPr lang="el-GR" sz="2000" dirty="0"/>
              <a:t>- η αμοιβή καταβάλλεται από</a:t>
            </a:r>
            <a:r>
              <a:rPr lang="en-US" sz="2000" dirty="0"/>
              <a:t> </a:t>
            </a:r>
            <a:r>
              <a:rPr lang="el-GR" sz="2000" dirty="0"/>
              <a:t>εργοδότη</a:t>
            </a:r>
            <a:r>
              <a:rPr lang="en-US" sz="2000" dirty="0"/>
              <a:t> </a:t>
            </a:r>
            <a:r>
              <a:rPr lang="el-GR" sz="2000" dirty="0"/>
              <a:t>που δεν είναι κάτοικος του άλλου Κράτους, </a:t>
            </a:r>
            <a:br>
              <a:rPr lang="el-GR" sz="2000" dirty="0"/>
            </a:br>
            <a:r>
              <a:rPr lang="el-GR" sz="2000" dirty="0"/>
              <a:t>-  η αμοιβή δεν βαρύνει μόνιμη εγκατάσταση που διατηρεί ο εργοδότης στο άλλο Κράτος.</a:t>
            </a:r>
          </a:p>
          <a:p>
            <a:endParaRPr lang="el-GR" dirty="0"/>
          </a:p>
        </p:txBody>
      </p:sp>
      <p:sp>
        <p:nvSpPr>
          <p:cNvPr id="4" name="Θέση αριθμού διαφάνειας 3">
            <a:extLst>
              <a:ext uri="{FF2B5EF4-FFF2-40B4-BE49-F238E27FC236}">
                <a16:creationId xmlns:a16="http://schemas.microsoft.com/office/drawing/2014/main" id="{5AC01F68-8BA0-4645-93CB-21E8E46CC3FE}"/>
              </a:ext>
            </a:extLst>
          </p:cNvPr>
          <p:cNvSpPr>
            <a:spLocks noGrp="1"/>
          </p:cNvSpPr>
          <p:nvPr>
            <p:ph type="sldNum" sz="quarter" idx="12"/>
          </p:nvPr>
        </p:nvSpPr>
        <p:spPr/>
        <p:txBody>
          <a:bodyPr/>
          <a:lstStyle/>
          <a:p>
            <a:fld id="{027D7FB2-DDF5-AC41-9959-1FAC8EF3CFAA}" type="slidenum">
              <a:rPr lang="en-GR" smtClean="0"/>
              <a:t>14</a:t>
            </a:fld>
            <a:endParaRPr lang="en-GR"/>
          </a:p>
        </p:txBody>
      </p:sp>
    </p:spTree>
    <p:extLst>
      <p:ext uri="{BB962C8B-B14F-4D97-AF65-F5344CB8AC3E}">
        <p14:creationId xmlns:p14="http://schemas.microsoft.com/office/powerpoint/2010/main" val="2661682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85E42D-D410-47CB-9A9A-D4141A33EA9B}"/>
              </a:ext>
            </a:extLst>
          </p:cNvPr>
          <p:cNvSpPr>
            <a:spLocks noGrp="1"/>
          </p:cNvSpPr>
          <p:nvPr>
            <p:ph type="title"/>
          </p:nvPr>
        </p:nvSpPr>
        <p:spPr/>
        <p:txBody>
          <a:bodyPr/>
          <a:lstStyle/>
          <a:p>
            <a:pPr algn="ctr"/>
            <a:r>
              <a:rPr lang="el-GR" dirty="0"/>
              <a:t> </a:t>
            </a:r>
            <a:r>
              <a:rPr lang="el-GR" sz="2800" b="1" dirty="0"/>
              <a:t>Αμοιβές μελών Διοικητικού Συμβουλίου (άρθρο 15)</a:t>
            </a:r>
          </a:p>
        </p:txBody>
      </p:sp>
      <p:sp>
        <p:nvSpPr>
          <p:cNvPr id="3" name="Θέση περιεχομένου 2">
            <a:extLst>
              <a:ext uri="{FF2B5EF4-FFF2-40B4-BE49-F238E27FC236}">
                <a16:creationId xmlns:a16="http://schemas.microsoft.com/office/drawing/2014/main" id="{B711BEA2-D360-4FD1-81B1-527DF19BDACF}"/>
              </a:ext>
            </a:extLst>
          </p:cNvPr>
          <p:cNvSpPr>
            <a:spLocks noGrp="1"/>
          </p:cNvSpPr>
          <p:nvPr>
            <p:ph idx="1"/>
          </p:nvPr>
        </p:nvSpPr>
        <p:spPr/>
        <p:txBody>
          <a:bodyPr/>
          <a:lstStyle/>
          <a:p>
            <a:pPr>
              <a:buFont typeface="Wingdings" panose="05000000000000000000" pitchFamily="2" charset="2"/>
              <a:buChar char="Ø"/>
            </a:pPr>
            <a:r>
              <a:rPr lang="el-GR" i="1" dirty="0"/>
              <a:t>Το εισόδημα που προκύπτει από τις αμοιβές διευθυντών και άλλων παρόμοιων αμοιβών που αποκτώνται από ένα μέλος του Διοικητικού ή Εποπτικού Συμβουλίου μιας εταιρείας, </a:t>
            </a:r>
            <a:r>
              <a:rPr lang="el-GR" b="1" i="1" dirty="0"/>
              <a:t>φορολογείται και στα δύο κράτη</a:t>
            </a:r>
            <a:r>
              <a:rPr lang="el-GR" i="1" dirty="0"/>
              <a:t>. </a:t>
            </a:r>
          </a:p>
          <a:p>
            <a:pPr marL="0" indent="0">
              <a:buNone/>
            </a:pPr>
            <a:endParaRPr lang="el-GR" i="1" dirty="0"/>
          </a:p>
          <a:p>
            <a:pPr>
              <a:buFont typeface="Wingdings" panose="05000000000000000000" pitchFamily="2" charset="2"/>
              <a:buChar char="Ø"/>
            </a:pPr>
            <a:r>
              <a:rPr lang="el-GR" i="1" dirty="0"/>
              <a:t>Το συγκεκριμένο άρθρο εφαρμόζεται και για τις αμοιβές ενός εταίρου που ενεργεί ως διαχειριστής εταιρείας περιορισμένης ευθύνης.</a:t>
            </a:r>
            <a:endParaRPr lang="el-GR" dirty="0"/>
          </a:p>
        </p:txBody>
      </p:sp>
      <p:sp>
        <p:nvSpPr>
          <p:cNvPr id="4" name="Θέση αριθμού διαφάνειας 3">
            <a:extLst>
              <a:ext uri="{FF2B5EF4-FFF2-40B4-BE49-F238E27FC236}">
                <a16:creationId xmlns:a16="http://schemas.microsoft.com/office/drawing/2014/main" id="{70FF9A9F-7F05-4E91-A857-E3D2661EAAC8}"/>
              </a:ext>
            </a:extLst>
          </p:cNvPr>
          <p:cNvSpPr>
            <a:spLocks noGrp="1"/>
          </p:cNvSpPr>
          <p:nvPr>
            <p:ph type="sldNum" sz="quarter" idx="12"/>
          </p:nvPr>
        </p:nvSpPr>
        <p:spPr/>
        <p:txBody>
          <a:bodyPr/>
          <a:lstStyle/>
          <a:p>
            <a:fld id="{027D7FB2-DDF5-AC41-9959-1FAC8EF3CFAA}" type="slidenum">
              <a:rPr lang="en-GR" smtClean="0"/>
              <a:t>15</a:t>
            </a:fld>
            <a:endParaRPr lang="en-GR"/>
          </a:p>
        </p:txBody>
      </p:sp>
    </p:spTree>
    <p:extLst>
      <p:ext uri="{BB962C8B-B14F-4D97-AF65-F5344CB8AC3E}">
        <p14:creationId xmlns:p14="http://schemas.microsoft.com/office/powerpoint/2010/main" val="394200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7B8DBC-1C54-48A6-87E0-10031256F92E}"/>
              </a:ext>
            </a:extLst>
          </p:cNvPr>
          <p:cNvSpPr>
            <a:spLocks noGrp="1"/>
          </p:cNvSpPr>
          <p:nvPr>
            <p:ph type="title"/>
          </p:nvPr>
        </p:nvSpPr>
        <p:spPr/>
        <p:txBody>
          <a:bodyPr>
            <a:normAutofit/>
          </a:bodyPr>
          <a:lstStyle/>
          <a:p>
            <a:pPr algn="ctr"/>
            <a:r>
              <a:rPr lang="el-GR" sz="2800" b="1" dirty="0"/>
              <a:t>ΥΠΗΡΕΣΙΕΣ ΨΥΧΑΓΩΓΙΑΣ (άρθρο 16)</a:t>
            </a:r>
          </a:p>
        </p:txBody>
      </p:sp>
      <p:sp>
        <p:nvSpPr>
          <p:cNvPr id="3" name="Θέση περιεχομένου 2">
            <a:extLst>
              <a:ext uri="{FF2B5EF4-FFF2-40B4-BE49-F238E27FC236}">
                <a16:creationId xmlns:a16="http://schemas.microsoft.com/office/drawing/2014/main" id="{A1DB139A-77BE-4133-9CC6-9F2F5FBFF9A8}"/>
              </a:ext>
            </a:extLst>
          </p:cNvPr>
          <p:cNvSpPr>
            <a:spLocks noGrp="1"/>
          </p:cNvSpPr>
          <p:nvPr>
            <p:ph idx="1"/>
          </p:nvPr>
        </p:nvSpPr>
        <p:spPr/>
        <p:txBody>
          <a:bodyPr/>
          <a:lstStyle/>
          <a:p>
            <a:r>
              <a:rPr lang="el-GR" dirty="0"/>
              <a:t>Καλλιτέχνες – μουσικοί – αθλητές – μοντέλα :</a:t>
            </a:r>
          </a:p>
          <a:p>
            <a:r>
              <a:rPr lang="el-GR" dirty="0"/>
              <a:t>Οι αμοιβές τους φορολογούνται και στα δύο κράτη</a:t>
            </a:r>
          </a:p>
          <a:p>
            <a:r>
              <a:rPr lang="el-GR" dirty="0"/>
              <a:t>Το ίδιο ισχύει και για τις αμοιβές τους από δραστηριότητες που δεν μπορούν να διαχωριστούν από την επαγγελματική τους φήμη.</a:t>
            </a:r>
          </a:p>
          <a:p>
            <a:r>
              <a:rPr lang="el-GR" i="1" dirty="0"/>
              <a:t>Εισόδημα για δραστηριότητες ή παραστάσεις θα φορολογείται </a:t>
            </a:r>
            <a:r>
              <a:rPr lang="el-GR" b="1" i="1" u="sng" dirty="0"/>
              <a:t>μόνο στο κράτος κατοικίας</a:t>
            </a:r>
            <a:r>
              <a:rPr lang="el-GR" i="1" dirty="0"/>
              <a:t> εφόσον αυτές χρηματοδοτήθηκαν κυρίως από δημόσιους πόρους αυτού.</a:t>
            </a:r>
            <a:endParaRPr lang="el-GR" dirty="0"/>
          </a:p>
        </p:txBody>
      </p:sp>
      <p:sp>
        <p:nvSpPr>
          <p:cNvPr id="4" name="Θέση αριθμού διαφάνειας 3">
            <a:extLst>
              <a:ext uri="{FF2B5EF4-FFF2-40B4-BE49-F238E27FC236}">
                <a16:creationId xmlns:a16="http://schemas.microsoft.com/office/drawing/2014/main" id="{EF85DBF8-B96C-4661-B491-CB3AA370684B}"/>
              </a:ext>
            </a:extLst>
          </p:cNvPr>
          <p:cNvSpPr>
            <a:spLocks noGrp="1"/>
          </p:cNvSpPr>
          <p:nvPr>
            <p:ph type="sldNum" sz="quarter" idx="12"/>
          </p:nvPr>
        </p:nvSpPr>
        <p:spPr/>
        <p:txBody>
          <a:bodyPr/>
          <a:lstStyle/>
          <a:p>
            <a:fld id="{027D7FB2-DDF5-AC41-9959-1FAC8EF3CFAA}" type="slidenum">
              <a:rPr lang="en-GR" smtClean="0"/>
              <a:t>16</a:t>
            </a:fld>
            <a:endParaRPr lang="en-GR"/>
          </a:p>
        </p:txBody>
      </p:sp>
    </p:spTree>
    <p:extLst>
      <p:ext uri="{BB962C8B-B14F-4D97-AF65-F5344CB8AC3E}">
        <p14:creationId xmlns:p14="http://schemas.microsoft.com/office/powerpoint/2010/main" val="1011797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246000-62DF-4C71-B66C-10CFA8694D49}"/>
              </a:ext>
            </a:extLst>
          </p:cNvPr>
          <p:cNvSpPr>
            <a:spLocks noGrp="1"/>
          </p:cNvSpPr>
          <p:nvPr>
            <p:ph type="title"/>
          </p:nvPr>
        </p:nvSpPr>
        <p:spPr/>
        <p:txBody>
          <a:bodyPr/>
          <a:lstStyle/>
          <a:p>
            <a:pPr algn="ctr"/>
            <a:r>
              <a:rPr lang="el-GR" dirty="0"/>
              <a:t> </a:t>
            </a:r>
            <a:r>
              <a:rPr lang="el-GR" sz="2800" b="1" dirty="0"/>
              <a:t>Συντάξεις (άρθρο 17) </a:t>
            </a:r>
          </a:p>
        </p:txBody>
      </p:sp>
      <p:sp>
        <p:nvSpPr>
          <p:cNvPr id="3" name="Θέση περιεχομένου 2">
            <a:extLst>
              <a:ext uri="{FF2B5EF4-FFF2-40B4-BE49-F238E27FC236}">
                <a16:creationId xmlns:a16="http://schemas.microsoft.com/office/drawing/2014/main" id="{3AC27770-0BF3-441D-A443-BDB46177DAE4}"/>
              </a:ext>
            </a:extLst>
          </p:cNvPr>
          <p:cNvSpPr>
            <a:spLocks noGrp="1"/>
          </p:cNvSpPr>
          <p:nvPr>
            <p:ph idx="1"/>
          </p:nvPr>
        </p:nvSpPr>
        <p:spPr/>
        <p:txBody>
          <a:bodyPr>
            <a:normAutofit/>
          </a:bodyPr>
          <a:lstStyle/>
          <a:p>
            <a:pPr marL="0" indent="0">
              <a:buNone/>
            </a:pPr>
            <a:r>
              <a:rPr lang="el-GR" dirty="0"/>
              <a:t> </a:t>
            </a:r>
          </a:p>
          <a:p>
            <a:endParaRPr lang="el-GR" dirty="0"/>
          </a:p>
          <a:p>
            <a:r>
              <a:rPr lang="el-GR" dirty="0"/>
              <a:t>Συντάξεις που προέρχονται από εργασία στον ιδιωτικό τομέα  και άλλες παρόμοιες αμοιβές φορολογούνται μόνο στο Κράτος της κατοικίας. </a:t>
            </a:r>
          </a:p>
          <a:p>
            <a:pPr marL="0" indent="0">
              <a:buNone/>
            </a:pPr>
            <a:r>
              <a:rPr lang="el-GR" dirty="0"/>
              <a:t>  </a:t>
            </a:r>
          </a:p>
        </p:txBody>
      </p:sp>
      <p:sp>
        <p:nvSpPr>
          <p:cNvPr id="4" name="Θέση αριθμού διαφάνειας 3">
            <a:extLst>
              <a:ext uri="{FF2B5EF4-FFF2-40B4-BE49-F238E27FC236}">
                <a16:creationId xmlns:a16="http://schemas.microsoft.com/office/drawing/2014/main" id="{3399721D-2257-4F15-B883-57CCB719739C}"/>
              </a:ext>
            </a:extLst>
          </p:cNvPr>
          <p:cNvSpPr>
            <a:spLocks noGrp="1"/>
          </p:cNvSpPr>
          <p:nvPr>
            <p:ph type="sldNum" sz="quarter" idx="12"/>
          </p:nvPr>
        </p:nvSpPr>
        <p:spPr/>
        <p:txBody>
          <a:bodyPr/>
          <a:lstStyle/>
          <a:p>
            <a:fld id="{027D7FB2-DDF5-AC41-9959-1FAC8EF3CFAA}" type="slidenum">
              <a:rPr lang="en-GR" smtClean="0"/>
              <a:t>17</a:t>
            </a:fld>
            <a:endParaRPr lang="en-GR"/>
          </a:p>
        </p:txBody>
      </p:sp>
    </p:spTree>
    <p:extLst>
      <p:ext uri="{BB962C8B-B14F-4D97-AF65-F5344CB8AC3E}">
        <p14:creationId xmlns:p14="http://schemas.microsoft.com/office/powerpoint/2010/main" val="1271881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82762-97D1-49D9-94E5-27961E92D11E}"/>
              </a:ext>
            </a:extLst>
          </p:cNvPr>
          <p:cNvSpPr>
            <a:spLocks noGrp="1"/>
          </p:cNvSpPr>
          <p:nvPr>
            <p:ph type="title"/>
          </p:nvPr>
        </p:nvSpPr>
        <p:spPr/>
        <p:txBody>
          <a:bodyPr>
            <a:normAutofit/>
          </a:bodyPr>
          <a:lstStyle/>
          <a:p>
            <a:pPr algn="ctr"/>
            <a:r>
              <a:rPr lang="el-GR" sz="2800" b="1" dirty="0"/>
              <a:t>Κυβερνητικές Υπηρεσίες και Συντάξεις (άρθρο 18)</a:t>
            </a:r>
            <a:endParaRPr lang="el-GR" sz="2800" dirty="0"/>
          </a:p>
        </p:txBody>
      </p:sp>
      <p:sp>
        <p:nvSpPr>
          <p:cNvPr id="3" name="Θέση περιεχομένου 2">
            <a:extLst>
              <a:ext uri="{FF2B5EF4-FFF2-40B4-BE49-F238E27FC236}">
                <a16:creationId xmlns:a16="http://schemas.microsoft.com/office/drawing/2014/main" id="{AE111E93-9A96-4478-A251-E863DFD038D2}"/>
              </a:ext>
            </a:extLst>
          </p:cNvPr>
          <p:cNvSpPr>
            <a:spLocks noGrp="1"/>
          </p:cNvSpPr>
          <p:nvPr>
            <p:ph idx="1"/>
          </p:nvPr>
        </p:nvSpPr>
        <p:spPr/>
        <p:txBody>
          <a:bodyPr>
            <a:normAutofit/>
          </a:bodyPr>
          <a:lstStyle/>
          <a:p>
            <a:r>
              <a:rPr lang="el-GR" i="1" dirty="0"/>
              <a:t>Φορολογούνται αποκλειστικά </a:t>
            </a:r>
            <a:r>
              <a:rPr lang="el-GR" b="1" i="1" u="sng" dirty="0"/>
              <a:t>στη χώρα πηγής </a:t>
            </a:r>
            <a:r>
              <a:rPr lang="el-GR" i="1" dirty="0"/>
              <a:t>μισθοί, παρόμοιες αμοιβές για κυβερνητικές υπηρεσίες και συντάξεις που προέρχονται από απασχόληση σε κρατικές υπηρεσίες.</a:t>
            </a:r>
          </a:p>
          <a:p>
            <a:endParaRPr lang="el-GR" i="1" dirty="0"/>
          </a:p>
          <a:p>
            <a:r>
              <a:rPr lang="el-GR" i="1" dirty="0"/>
              <a:t>Προβλέπεται αποκλειστικό δικαίωμα φορολογίας στο κράτος κατοικίας αν ο φορολογούμενος έχει την υπηκοότητα μόνο του κράτους κατοικίας χωρίς να έχει ταυτόχρονα την υπηκοότητα του κράτους πηγής. </a:t>
            </a:r>
            <a:endParaRPr lang="el-GR" dirty="0"/>
          </a:p>
        </p:txBody>
      </p:sp>
      <p:sp>
        <p:nvSpPr>
          <p:cNvPr id="4" name="Θέση αριθμού διαφάνειας 3">
            <a:extLst>
              <a:ext uri="{FF2B5EF4-FFF2-40B4-BE49-F238E27FC236}">
                <a16:creationId xmlns:a16="http://schemas.microsoft.com/office/drawing/2014/main" id="{E7FDB809-F6D5-4029-B61D-BC03D7258838}"/>
              </a:ext>
            </a:extLst>
          </p:cNvPr>
          <p:cNvSpPr>
            <a:spLocks noGrp="1"/>
          </p:cNvSpPr>
          <p:nvPr>
            <p:ph type="sldNum" sz="quarter" idx="12"/>
          </p:nvPr>
        </p:nvSpPr>
        <p:spPr/>
        <p:txBody>
          <a:bodyPr/>
          <a:lstStyle/>
          <a:p>
            <a:fld id="{027D7FB2-DDF5-AC41-9959-1FAC8EF3CFAA}" type="slidenum">
              <a:rPr lang="en-GR" smtClean="0"/>
              <a:t>18</a:t>
            </a:fld>
            <a:endParaRPr lang="en-GR"/>
          </a:p>
        </p:txBody>
      </p:sp>
    </p:spTree>
    <p:extLst>
      <p:ext uri="{BB962C8B-B14F-4D97-AF65-F5344CB8AC3E}">
        <p14:creationId xmlns:p14="http://schemas.microsoft.com/office/powerpoint/2010/main" val="219013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45F2A2-3245-402F-B58A-292F2960FED2}"/>
              </a:ext>
            </a:extLst>
          </p:cNvPr>
          <p:cNvSpPr>
            <a:spLocks noGrp="1"/>
          </p:cNvSpPr>
          <p:nvPr>
            <p:ph type="title"/>
          </p:nvPr>
        </p:nvSpPr>
        <p:spPr/>
        <p:txBody>
          <a:bodyPr>
            <a:normAutofit fontScale="90000"/>
          </a:bodyPr>
          <a:lstStyle/>
          <a:p>
            <a:pPr algn="ctr"/>
            <a:br>
              <a:rPr lang="el-GR" sz="2700" dirty="0"/>
            </a:br>
            <a:r>
              <a:rPr lang="el-GR" sz="2700" b="1" dirty="0"/>
              <a:t>Καθηγητές, δάσκαλοι, σπουδαστές, μαθητευόμενοι και εκπαιδευόμενοι (άρθρο 19)</a:t>
            </a:r>
            <a:br>
              <a:rPr lang="el-GR" b="1" dirty="0"/>
            </a:br>
            <a:endParaRPr lang="el-GR" b="1" dirty="0"/>
          </a:p>
        </p:txBody>
      </p:sp>
      <p:sp>
        <p:nvSpPr>
          <p:cNvPr id="3" name="Θέση περιεχομένου 2">
            <a:extLst>
              <a:ext uri="{FF2B5EF4-FFF2-40B4-BE49-F238E27FC236}">
                <a16:creationId xmlns:a16="http://schemas.microsoft.com/office/drawing/2014/main" id="{7DD85966-532B-41B9-803C-5A617813895D}"/>
              </a:ext>
            </a:extLst>
          </p:cNvPr>
          <p:cNvSpPr>
            <a:spLocks noGrp="1"/>
          </p:cNvSpPr>
          <p:nvPr>
            <p:ph idx="1"/>
          </p:nvPr>
        </p:nvSpPr>
        <p:spPr/>
        <p:txBody>
          <a:bodyPr/>
          <a:lstStyle/>
          <a:p>
            <a:r>
              <a:rPr lang="el-GR" i="1" dirty="0"/>
              <a:t>Αμοιβές που λαμβάνουν ένας καθηγητής, δάσκαλος ή ερευνητής, αποκλειστικά για τον σκοπό της διδασκαλίας ή της ενασχόλησης με έρευνα, εφόσον η περίοδος ενασχόλησης δεν υπερβαίνει τους (24) μήνες, φορολογούνται μόνο στο κράτος που είναι ή ήταν κάτοικοι αμέσως πριν τη μετάβασή τους στο κράτος πηγής. </a:t>
            </a:r>
            <a:endParaRPr lang="el-GR" dirty="0"/>
          </a:p>
        </p:txBody>
      </p:sp>
      <p:sp>
        <p:nvSpPr>
          <p:cNvPr id="4" name="Θέση αριθμού διαφάνειας 3">
            <a:extLst>
              <a:ext uri="{FF2B5EF4-FFF2-40B4-BE49-F238E27FC236}">
                <a16:creationId xmlns:a16="http://schemas.microsoft.com/office/drawing/2014/main" id="{56CEC4F8-C489-4196-B929-FAC4A19EE55F}"/>
              </a:ext>
            </a:extLst>
          </p:cNvPr>
          <p:cNvSpPr>
            <a:spLocks noGrp="1"/>
          </p:cNvSpPr>
          <p:nvPr>
            <p:ph type="sldNum" sz="quarter" idx="12"/>
          </p:nvPr>
        </p:nvSpPr>
        <p:spPr/>
        <p:txBody>
          <a:bodyPr/>
          <a:lstStyle/>
          <a:p>
            <a:fld id="{027D7FB2-DDF5-AC41-9959-1FAC8EF3CFAA}" type="slidenum">
              <a:rPr lang="en-GR" smtClean="0"/>
              <a:t>19</a:t>
            </a:fld>
            <a:endParaRPr lang="en-GR"/>
          </a:p>
        </p:txBody>
      </p:sp>
    </p:spTree>
    <p:extLst>
      <p:ext uri="{BB962C8B-B14F-4D97-AF65-F5344CB8AC3E}">
        <p14:creationId xmlns:p14="http://schemas.microsoft.com/office/powerpoint/2010/main" val="2720648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DF58F5D-15D6-C775-DD72-A32D2D9F49D6}"/>
              </a:ext>
            </a:extLst>
          </p:cNvPr>
          <p:cNvSpPr>
            <a:spLocks noGrp="1"/>
          </p:cNvSpPr>
          <p:nvPr>
            <p:ph type="ctrTitle"/>
          </p:nvPr>
        </p:nvSpPr>
        <p:spPr>
          <a:xfrm>
            <a:off x="1046616" y="1640390"/>
            <a:ext cx="2228578" cy="2387600"/>
          </a:xfrm>
        </p:spPr>
        <p:txBody>
          <a:bodyPr/>
          <a:lstStyle/>
          <a:p>
            <a:r>
              <a:rPr lang="en-GR" dirty="0"/>
              <a:t>1</a:t>
            </a:r>
          </a:p>
        </p:txBody>
      </p:sp>
      <p:sp>
        <p:nvSpPr>
          <p:cNvPr id="13" name="Subtitle 12">
            <a:extLst>
              <a:ext uri="{FF2B5EF4-FFF2-40B4-BE49-F238E27FC236}">
                <a16:creationId xmlns:a16="http://schemas.microsoft.com/office/drawing/2014/main" id="{68F689AC-CDFB-D183-7ACA-0C96D08F97E3}"/>
              </a:ext>
            </a:extLst>
          </p:cNvPr>
          <p:cNvSpPr>
            <a:spLocks noGrp="1"/>
          </p:cNvSpPr>
          <p:nvPr>
            <p:ph type="subTitle" idx="1"/>
          </p:nvPr>
        </p:nvSpPr>
        <p:spPr>
          <a:xfrm>
            <a:off x="1046616" y="3854469"/>
            <a:ext cx="4923295" cy="1363141"/>
          </a:xfrm>
        </p:spPr>
        <p:txBody>
          <a:bodyPr/>
          <a:lstStyle/>
          <a:p>
            <a:endParaRPr lang="en-US" dirty="0"/>
          </a:p>
          <a:p>
            <a:r>
              <a:rPr lang="el-GR" dirty="0"/>
              <a:t>Καλυπτόμενοι φόροι</a:t>
            </a:r>
            <a:endParaRPr lang="en-GR" dirty="0"/>
          </a:p>
        </p:txBody>
      </p:sp>
    </p:spTree>
    <p:extLst>
      <p:ext uri="{BB962C8B-B14F-4D97-AF65-F5344CB8AC3E}">
        <p14:creationId xmlns:p14="http://schemas.microsoft.com/office/powerpoint/2010/main" val="4103195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382A02-593F-461D-98B6-609998161372}"/>
              </a:ext>
            </a:extLst>
          </p:cNvPr>
          <p:cNvSpPr>
            <a:spLocks noGrp="1"/>
          </p:cNvSpPr>
          <p:nvPr>
            <p:ph type="title"/>
          </p:nvPr>
        </p:nvSpPr>
        <p:spPr/>
        <p:txBody>
          <a:bodyPr/>
          <a:lstStyle/>
          <a:p>
            <a:pPr algn="ctr"/>
            <a:r>
              <a:rPr lang="el-GR" dirty="0"/>
              <a:t>     </a:t>
            </a:r>
            <a:r>
              <a:rPr lang="el-GR" sz="2800" b="1" dirty="0"/>
              <a:t>Άλλα εισοδήματα (άρθρο 20)</a:t>
            </a:r>
            <a:br>
              <a:rPr lang="el-GR" sz="2800" b="1" dirty="0"/>
            </a:br>
            <a:endParaRPr lang="el-GR" sz="2800" b="1" dirty="0"/>
          </a:p>
        </p:txBody>
      </p:sp>
      <p:sp>
        <p:nvSpPr>
          <p:cNvPr id="3" name="Θέση περιεχομένου 2">
            <a:extLst>
              <a:ext uri="{FF2B5EF4-FFF2-40B4-BE49-F238E27FC236}">
                <a16:creationId xmlns:a16="http://schemas.microsoft.com/office/drawing/2014/main" id="{2FDB281A-4A86-4139-9DE1-B4850B374597}"/>
              </a:ext>
            </a:extLst>
          </p:cNvPr>
          <p:cNvSpPr>
            <a:spLocks noGrp="1"/>
          </p:cNvSpPr>
          <p:nvPr>
            <p:ph idx="1"/>
          </p:nvPr>
        </p:nvSpPr>
        <p:spPr/>
        <p:txBody>
          <a:bodyPr/>
          <a:lstStyle/>
          <a:p>
            <a:r>
              <a:rPr lang="el-GR" dirty="0"/>
              <a:t>Με τις διατάξεις του άρθρου αυτού τίθεται πρόβλεψη για τα εισοδήματα κατοίκου ενός Συμβαλλόμενου Κράτους οπουδήποτε και αν προκύπτουν και τα οποία δεν ρυθμίζονται με τα προηγούμενα άρθρα (6-19) της Σύμβασης και ορίζεται ότι φορολογούνται αποκλειστικά στο </a:t>
            </a:r>
            <a:r>
              <a:rPr lang="el-GR" b="1" dirty="0"/>
              <a:t>κράτος κατοικίας</a:t>
            </a:r>
            <a:r>
              <a:rPr lang="el-GR" dirty="0"/>
              <a:t>.</a:t>
            </a:r>
          </a:p>
          <a:p>
            <a:pPr marL="0" indent="0">
              <a:buNone/>
            </a:pPr>
            <a:endParaRPr lang="el-GR" dirty="0"/>
          </a:p>
          <a:p>
            <a:r>
              <a:rPr lang="el-GR" dirty="0"/>
              <a:t>Οι συντάξεις που προέρχονται από ανεξάρτητες υπηρεσίες φορολογούνται σύμφωνα με το άρθρο αυτό.</a:t>
            </a:r>
          </a:p>
        </p:txBody>
      </p:sp>
      <p:sp>
        <p:nvSpPr>
          <p:cNvPr id="4" name="Θέση αριθμού διαφάνειας 3">
            <a:extLst>
              <a:ext uri="{FF2B5EF4-FFF2-40B4-BE49-F238E27FC236}">
                <a16:creationId xmlns:a16="http://schemas.microsoft.com/office/drawing/2014/main" id="{BA05D32B-8D6A-491D-BBA4-9AEA6CD1CA29}"/>
              </a:ext>
            </a:extLst>
          </p:cNvPr>
          <p:cNvSpPr>
            <a:spLocks noGrp="1"/>
          </p:cNvSpPr>
          <p:nvPr>
            <p:ph type="sldNum" sz="quarter" idx="12"/>
          </p:nvPr>
        </p:nvSpPr>
        <p:spPr/>
        <p:txBody>
          <a:bodyPr/>
          <a:lstStyle/>
          <a:p>
            <a:fld id="{027D7FB2-DDF5-AC41-9959-1FAC8EF3CFAA}" type="slidenum">
              <a:rPr lang="en-GR" smtClean="0"/>
              <a:t>20</a:t>
            </a:fld>
            <a:endParaRPr lang="en-GR"/>
          </a:p>
        </p:txBody>
      </p:sp>
    </p:spTree>
    <p:extLst>
      <p:ext uri="{BB962C8B-B14F-4D97-AF65-F5344CB8AC3E}">
        <p14:creationId xmlns:p14="http://schemas.microsoft.com/office/powerpoint/2010/main" val="439463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DF58F5D-15D6-C775-DD72-A32D2D9F49D6}"/>
              </a:ext>
            </a:extLst>
          </p:cNvPr>
          <p:cNvSpPr>
            <a:spLocks noGrp="1"/>
          </p:cNvSpPr>
          <p:nvPr>
            <p:ph type="ctrTitle"/>
          </p:nvPr>
        </p:nvSpPr>
        <p:spPr>
          <a:xfrm>
            <a:off x="1046616" y="1640390"/>
            <a:ext cx="2228578" cy="2387600"/>
          </a:xfrm>
        </p:spPr>
        <p:txBody>
          <a:bodyPr/>
          <a:lstStyle/>
          <a:p>
            <a:r>
              <a:rPr lang="el-GR" dirty="0"/>
              <a:t>5</a:t>
            </a:r>
            <a:endParaRPr lang="en-GR" dirty="0"/>
          </a:p>
        </p:txBody>
      </p:sp>
      <p:sp>
        <p:nvSpPr>
          <p:cNvPr id="13" name="Subtitle 12">
            <a:extLst>
              <a:ext uri="{FF2B5EF4-FFF2-40B4-BE49-F238E27FC236}">
                <a16:creationId xmlns:a16="http://schemas.microsoft.com/office/drawing/2014/main" id="{68F689AC-CDFB-D183-7ACA-0C96D08F97E3}"/>
              </a:ext>
            </a:extLst>
          </p:cNvPr>
          <p:cNvSpPr>
            <a:spLocks noGrp="1"/>
          </p:cNvSpPr>
          <p:nvPr>
            <p:ph type="subTitle" idx="1"/>
          </p:nvPr>
        </p:nvSpPr>
        <p:spPr>
          <a:xfrm>
            <a:off x="1046616" y="3854469"/>
            <a:ext cx="4923295" cy="1363141"/>
          </a:xfrm>
        </p:spPr>
        <p:txBody>
          <a:bodyPr/>
          <a:lstStyle/>
          <a:p>
            <a:r>
              <a:rPr lang="el-GR" dirty="0"/>
              <a:t>Πρωτόκολλο παράγραφος 6</a:t>
            </a:r>
            <a:endParaRPr lang="en-US" dirty="0"/>
          </a:p>
        </p:txBody>
      </p:sp>
    </p:spTree>
    <p:extLst>
      <p:ext uri="{BB962C8B-B14F-4D97-AF65-F5344CB8AC3E}">
        <p14:creationId xmlns:p14="http://schemas.microsoft.com/office/powerpoint/2010/main" val="229056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9BC3CD-8F3B-4FFB-BB61-07480B1B00EB}"/>
              </a:ext>
            </a:extLst>
          </p:cNvPr>
          <p:cNvSpPr>
            <a:spLocks noGrp="1"/>
          </p:cNvSpPr>
          <p:nvPr>
            <p:ph type="title"/>
          </p:nvPr>
        </p:nvSpPr>
        <p:spPr/>
        <p:txBody>
          <a:bodyPr>
            <a:normAutofit/>
          </a:bodyPr>
          <a:lstStyle/>
          <a:p>
            <a:pPr algn="ctr"/>
            <a:r>
              <a:rPr lang="el-GR" sz="2800" b="1" dirty="0"/>
              <a:t>Πρωτόκολλο παράγραφος 6</a:t>
            </a:r>
          </a:p>
        </p:txBody>
      </p:sp>
      <p:sp>
        <p:nvSpPr>
          <p:cNvPr id="3" name="Θέση περιεχομένου 2">
            <a:extLst>
              <a:ext uri="{FF2B5EF4-FFF2-40B4-BE49-F238E27FC236}">
                <a16:creationId xmlns:a16="http://schemas.microsoft.com/office/drawing/2014/main" id="{FED6CF97-0310-4559-A243-E13C0039D236}"/>
              </a:ext>
            </a:extLst>
          </p:cNvPr>
          <p:cNvSpPr>
            <a:spLocks noGrp="1"/>
          </p:cNvSpPr>
          <p:nvPr>
            <p:ph idx="1"/>
          </p:nvPr>
        </p:nvSpPr>
        <p:spPr/>
        <p:txBody>
          <a:bodyPr/>
          <a:lstStyle/>
          <a:p>
            <a:endParaRPr lang="el-GR" dirty="0"/>
          </a:p>
          <a:p>
            <a:r>
              <a:rPr lang="el-GR" dirty="0"/>
              <a:t>6. Ανεξάρτητα από τις διατάξεις της παραγράφου 2 του άρθρου 29, οι διατάξεις των παραγράφων 1 και 2 του άρθρου 18 εφαρμόζονται, κατόπιν αιτήματος, υπέρ κατοίκων της Ελλάδας ή της Γαλλίας, με την αντίστοιχη μέθοδο εξάλειψης της διπλής φορολογίας που προβλέπεται στο άρθρο 21, για φορολογικά έτη που αρχίζουν </a:t>
            </a:r>
            <a:r>
              <a:rPr lang="el-GR" b="1" dirty="0"/>
              <a:t>την ή μετά την 1η Ιανουαρίου 2015</a:t>
            </a:r>
            <a:r>
              <a:rPr lang="el-GR" dirty="0"/>
              <a:t>.</a:t>
            </a:r>
            <a:endParaRPr lang="en-US" dirty="0"/>
          </a:p>
        </p:txBody>
      </p:sp>
      <p:sp>
        <p:nvSpPr>
          <p:cNvPr id="4" name="Θέση αριθμού διαφάνειας 3">
            <a:extLst>
              <a:ext uri="{FF2B5EF4-FFF2-40B4-BE49-F238E27FC236}">
                <a16:creationId xmlns:a16="http://schemas.microsoft.com/office/drawing/2014/main" id="{C1778DDF-DB80-4AA2-A46B-A6C994457650}"/>
              </a:ext>
            </a:extLst>
          </p:cNvPr>
          <p:cNvSpPr>
            <a:spLocks noGrp="1"/>
          </p:cNvSpPr>
          <p:nvPr>
            <p:ph type="sldNum" sz="quarter" idx="12"/>
          </p:nvPr>
        </p:nvSpPr>
        <p:spPr/>
        <p:txBody>
          <a:bodyPr/>
          <a:lstStyle/>
          <a:p>
            <a:fld id="{027D7FB2-DDF5-AC41-9959-1FAC8EF3CFAA}" type="slidenum">
              <a:rPr lang="en-GR" smtClean="0"/>
              <a:t>22</a:t>
            </a:fld>
            <a:endParaRPr lang="en-GR"/>
          </a:p>
        </p:txBody>
      </p:sp>
    </p:spTree>
    <p:extLst>
      <p:ext uri="{BB962C8B-B14F-4D97-AF65-F5344CB8AC3E}">
        <p14:creationId xmlns:p14="http://schemas.microsoft.com/office/powerpoint/2010/main" val="382477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B7CC80-B244-4483-B67D-7D5FBAECD7BE}"/>
              </a:ext>
            </a:extLst>
          </p:cNvPr>
          <p:cNvSpPr>
            <a:spLocks noGrp="1"/>
          </p:cNvSpPr>
          <p:nvPr>
            <p:ph type="title"/>
          </p:nvPr>
        </p:nvSpPr>
        <p:spPr>
          <a:xfrm>
            <a:off x="838200" y="365126"/>
            <a:ext cx="10515600" cy="1150408"/>
          </a:xfrm>
        </p:spPr>
        <p:txBody>
          <a:bodyPr>
            <a:normAutofit/>
          </a:bodyPr>
          <a:lstStyle/>
          <a:p>
            <a:pPr algn="ctr"/>
            <a:r>
              <a:rPr lang="el-GR" sz="2800" b="1" dirty="0"/>
              <a:t>Πρωτόκολλο παράγραφος 6</a:t>
            </a:r>
            <a:endParaRPr lang="el-GR" sz="2800" dirty="0"/>
          </a:p>
        </p:txBody>
      </p:sp>
      <p:sp>
        <p:nvSpPr>
          <p:cNvPr id="3" name="Θέση περιεχομένου 2">
            <a:extLst>
              <a:ext uri="{FF2B5EF4-FFF2-40B4-BE49-F238E27FC236}">
                <a16:creationId xmlns:a16="http://schemas.microsoft.com/office/drawing/2014/main" id="{DF500B84-C365-41C9-B534-20954B39ECB5}"/>
              </a:ext>
            </a:extLst>
          </p:cNvPr>
          <p:cNvSpPr>
            <a:spLocks noGrp="1"/>
          </p:cNvSpPr>
          <p:nvPr>
            <p:ph idx="1"/>
          </p:nvPr>
        </p:nvSpPr>
        <p:spPr>
          <a:xfrm>
            <a:off x="838200" y="1515533"/>
            <a:ext cx="10515600" cy="4021667"/>
          </a:xfrm>
        </p:spPr>
        <p:txBody>
          <a:bodyPr>
            <a:normAutofit/>
          </a:bodyPr>
          <a:lstStyle/>
          <a:p>
            <a:endParaRPr lang="en-US" dirty="0"/>
          </a:p>
          <a:p>
            <a:pPr marL="0" indent="0" algn="just">
              <a:buNone/>
            </a:pPr>
            <a:r>
              <a:rPr lang="el-GR" dirty="0"/>
              <a:t>Φορολογικοί κάτοικοι Ελλάδας οι οποίοι έχουν γαλλική υπηκοότητα εισέπραξαν μισθούς από το φορολογικό έτος 2015 και έπειτα ως καθηγητές γαλλικών σχολείων στην Ελλάδα τα οποία χρηματοδοτούνται από το γαλλικό κράτος. Ως εκ τούτου οι μισθοί που εισέπραξαν από τη διδασκαλία προς τα σχολεία αυτά υπάγονται στην παρ.1 του άρθρου 18, και φορολογούνται μόνο στη Γαλλία από το φορολογικό έτος 2015 και έπειτα. </a:t>
            </a:r>
          </a:p>
          <a:p>
            <a:pPr marL="0" indent="0">
              <a:buNone/>
            </a:pPr>
            <a:endParaRPr lang="en-US" dirty="0"/>
          </a:p>
          <a:p>
            <a:pPr marL="0" indent="0">
              <a:buNone/>
            </a:pPr>
            <a:endParaRPr lang="el-GR" dirty="0"/>
          </a:p>
        </p:txBody>
      </p:sp>
      <p:sp>
        <p:nvSpPr>
          <p:cNvPr id="4" name="Θέση αριθμού διαφάνειας 3">
            <a:extLst>
              <a:ext uri="{FF2B5EF4-FFF2-40B4-BE49-F238E27FC236}">
                <a16:creationId xmlns:a16="http://schemas.microsoft.com/office/drawing/2014/main" id="{46E55064-6A1A-492E-A539-B20AD16311F4}"/>
              </a:ext>
            </a:extLst>
          </p:cNvPr>
          <p:cNvSpPr>
            <a:spLocks noGrp="1"/>
          </p:cNvSpPr>
          <p:nvPr>
            <p:ph type="sldNum" sz="quarter" idx="12"/>
          </p:nvPr>
        </p:nvSpPr>
        <p:spPr/>
        <p:txBody>
          <a:bodyPr/>
          <a:lstStyle/>
          <a:p>
            <a:fld id="{027D7FB2-DDF5-AC41-9959-1FAC8EF3CFAA}" type="slidenum">
              <a:rPr lang="en-GR" smtClean="0"/>
              <a:t>23</a:t>
            </a:fld>
            <a:endParaRPr lang="en-GR"/>
          </a:p>
        </p:txBody>
      </p:sp>
    </p:spTree>
    <p:extLst>
      <p:ext uri="{BB962C8B-B14F-4D97-AF65-F5344CB8AC3E}">
        <p14:creationId xmlns:p14="http://schemas.microsoft.com/office/powerpoint/2010/main" val="3244966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ubtitle 12">
            <a:extLst>
              <a:ext uri="{FF2B5EF4-FFF2-40B4-BE49-F238E27FC236}">
                <a16:creationId xmlns:a16="http://schemas.microsoft.com/office/drawing/2014/main" id="{0CADA15D-1811-FB9B-D4CC-D05CEF141531}"/>
              </a:ext>
            </a:extLst>
          </p:cNvPr>
          <p:cNvSpPr>
            <a:spLocks noGrp="1"/>
          </p:cNvSpPr>
          <p:nvPr>
            <p:ph type="subTitle" idx="1"/>
          </p:nvPr>
        </p:nvSpPr>
        <p:spPr>
          <a:xfrm>
            <a:off x="4654255" y="2303790"/>
            <a:ext cx="2883487" cy="1363141"/>
          </a:xfrm>
        </p:spPr>
        <p:txBody>
          <a:bodyPr anchor="ctr">
            <a:normAutofit/>
          </a:bodyPr>
          <a:lstStyle/>
          <a:p>
            <a:r>
              <a:rPr lang="en-US" sz="4000" b="1" dirty="0"/>
              <a:t>Merci beaucoup</a:t>
            </a:r>
            <a:r>
              <a:rPr lang="en-GB" sz="4000" b="1" dirty="0"/>
              <a:t>!</a:t>
            </a:r>
          </a:p>
        </p:txBody>
      </p:sp>
      <p:pic>
        <p:nvPicPr>
          <p:cNvPr id="35" name="Picture 34">
            <a:extLst>
              <a:ext uri="{FF2B5EF4-FFF2-40B4-BE49-F238E27FC236}">
                <a16:creationId xmlns:a16="http://schemas.microsoft.com/office/drawing/2014/main" id="{3D83D515-BF29-DD72-2CA3-74486E3BD54C}"/>
              </a:ext>
            </a:extLst>
          </p:cNvPr>
          <p:cNvPicPr>
            <a:picLocks noChangeAspect="1"/>
          </p:cNvPicPr>
          <p:nvPr/>
        </p:nvPicPr>
        <p:blipFill>
          <a:blip r:embed="rId2"/>
          <a:srcRect/>
          <a:stretch/>
        </p:blipFill>
        <p:spPr>
          <a:xfrm>
            <a:off x="4678910" y="3666931"/>
            <a:ext cx="2834175" cy="2055775"/>
          </a:xfrm>
          <a:prstGeom prst="rect">
            <a:avLst/>
          </a:prstGeom>
        </p:spPr>
      </p:pic>
      <p:sp>
        <p:nvSpPr>
          <p:cNvPr id="40" name="Rectangle 39">
            <a:extLst>
              <a:ext uri="{FF2B5EF4-FFF2-40B4-BE49-F238E27FC236}">
                <a16:creationId xmlns:a16="http://schemas.microsoft.com/office/drawing/2014/main" id="{9DFA4ABD-5068-050E-08E0-1A7587B0F9E5}"/>
              </a:ext>
            </a:extLst>
          </p:cNvPr>
          <p:cNvSpPr/>
          <p:nvPr/>
        </p:nvSpPr>
        <p:spPr>
          <a:xfrm rot="5400000">
            <a:off x="9670730" y="754348"/>
            <a:ext cx="650932" cy="4391608"/>
          </a:xfrm>
          <a:prstGeom prst="rect">
            <a:avLst/>
          </a:prstGeom>
          <a:gradFill>
            <a:gsLst>
              <a:gs pos="5000">
                <a:schemeClr val="accent2">
                  <a:alpha val="0"/>
                </a:schemeClr>
              </a:gs>
              <a:gs pos="72000">
                <a:srgbClr val="3265C5">
                  <a:alpha val="91494"/>
                </a:srgbClr>
              </a:gs>
              <a:gs pos="9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sp>
        <p:nvSpPr>
          <p:cNvPr id="41" name="Rectangle 40">
            <a:extLst>
              <a:ext uri="{FF2B5EF4-FFF2-40B4-BE49-F238E27FC236}">
                <a16:creationId xmlns:a16="http://schemas.microsoft.com/office/drawing/2014/main" id="{50FDF182-1D90-F161-D4F5-644E1765A83E}"/>
              </a:ext>
            </a:extLst>
          </p:cNvPr>
          <p:cNvSpPr/>
          <p:nvPr/>
        </p:nvSpPr>
        <p:spPr>
          <a:xfrm rot="16200000">
            <a:off x="1734106" y="890580"/>
            <a:ext cx="650932" cy="4119146"/>
          </a:xfrm>
          <a:prstGeom prst="rect">
            <a:avLst/>
          </a:prstGeom>
          <a:gradFill>
            <a:gsLst>
              <a:gs pos="5000">
                <a:schemeClr val="accent2">
                  <a:alpha val="0"/>
                </a:schemeClr>
              </a:gs>
              <a:gs pos="72000">
                <a:srgbClr val="3265C5">
                  <a:alpha val="91494"/>
                </a:srgbClr>
              </a:gs>
              <a:gs pos="9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R"/>
          </a:p>
        </p:txBody>
      </p:sp>
    </p:spTree>
    <p:extLst>
      <p:ext uri="{BB962C8B-B14F-4D97-AF65-F5344CB8AC3E}">
        <p14:creationId xmlns:p14="http://schemas.microsoft.com/office/powerpoint/2010/main" val="2560863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D1C465-49DE-4551-A90D-DD33C0154574}"/>
              </a:ext>
            </a:extLst>
          </p:cNvPr>
          <p:cNvSpPr>
            <a:spLocks noGrp="1"/>
          </p:cNvSpPr>
          <p:nvPr>
            <p:ph type="title"/>
          </p:nvPr>
        </p:nvSpPr>
        <p:spPr>
          <a:xfrm>
            <a:off x="838200" y="365126"/>
            <a:ext cx="10515600" cy="1141942"/>
          </a:xfrm>
        </p:spPr>
        <p:txBody>
          <a:bodyPr>
            <a:normAutofit/>
          </a:bodyPr>
          <a:lstStyle/>
          <a:p>
            <a:pPr algn="ctr"/>
            <a:r>
              <a:rPr lang="el-GR" sz="2800" b="1" dirty="0"/>
              <a:t>Καλυπτόμενοι φόροι για τη Γαλλία (Γαλλικός Φόρος)</a:t>
            </a:r>
          </a:p>
        </p:txBody>
      </p:sp>
      <p:sp>
        <p:nvSpPr>
          <p:cNvPr id="3" name="Θέση περιεχομένου 2">
            <a:extLst>
              <a:ext uri="{FF2B5EF4-FFF2-40B4-BE49-F238E27FC236}">
                <a16:creationId xmlns:a16="http://schemas.microsoft.com/office/drawing/2014/main" id="{520F8145-9851-43C1-8559-668B83E71FA2}"/>
              </a:ext>
            </a:extLst>
          </p:cNvPr>
          <p:cNvSpPr>
            <a:spLocks noGrp="1"/>
          </p:cNvSpPr>
          <p:nvPr>
            <p:ph idx="1"/>
          </p:nvPr>
        </p:nvSpPr>
        <p:spPr>
          <a:xfrm>
            <a:off x="838200" y="1507069"/>
            <a:ext cx="10515600" cy="4182532"/>
          </a:xfrm>
        </p:spPr>
        <p:txBody>
          <a:bodyPr>
            <a:normAutofit fontScale="85000" lnSpcReduction="20000"/>
          </a:bodyPr>
          <a:lstStyle/>
          <a:p>
            <a:pPr lvl="0"/>
            <a:r>
              <a:rPr lang="el-GR" dirty="0"/>
              <a:t>Φόρος εισοδήματος </a:t>
            </a:r>
            <a:r>
              <a:rPr lang="fr-FR" dirty="0"/>
              <a:t>(“impôt sur le revenu”);</a:t>
            </a:r>
          </a:p>
          <a:p>
            <a:pPr lvl="0"/>
            <a:endParaRPr lang="el-GR" dirty="0"/>
          </a:p>
          <a:p>
            <a:pPr lvl="0"/>
            <a:r>
              <a:rPr lang="el-GR" dirty="0"/>
              <a:t>Φόρος εταιρειών</a:t>
            </a:r>
            <a:r>
              <a:rPr lang="fr-FR" dirty="0"/>
              <a:t> (“impôt sur les sociétés”);</a:t>
            </a:r>
          </a:p>
          <a:p>
            <a:pPr lvl="0"/>
            <a:endParaRPr lang="el-GR" dirty="0"/>
          </a:p>
          <a:p>
            <a:pPr lvl="0"/>
            <a:r>
              <a:rPr lang="el-GR" dirty="0"/>
              <a:t>Εισφορές επί του φόρου εταιριών </a:t>
            </a:r>
            <a:r>
              <a:rPr lang="fr-FR" dirty="0"/>
              <a:t>("contributions sur l’impôt sur les sociétés");</a:t>
            </a:r>
          </a:p>
          <a:p>
            <a:pPr lvl="0"/>
            <a:endParaRPr lang="el-GR" dirty="0"/>
          </a:p>
          <a:p>
            <a:pPr lvl="0"/>
            <a:r>
              <a:rPr lang="el-GR" dirty="0"/>
              <a:t>Οι γενικευμένες εισφορές κοινωνικής ασφάλισης</a:t>
            </a:r>
            <a:r>
              <a:rPr lang="fr-FR" dirty="0"/>
              <a:t> </a:t>
            </a:r>
            <a:r>
              <a:rPr lang="en-US" dirty="0"/>
              <a:t>(contributions </a:t>
            </a:r>
            <a:r>
              <a:rPr lang="en-US" dirty="0" err="1"/>
              <a:t>sociales</a:t>
            </a:r>
            <a:r>
              <a:rPr lang="en-US" dirty="0"/>
              <a:t> </a:t>
            </a:r>
            <a:r>
              <a:rPr lang="en-US" dirty="0" err="1"/>
              <a:t>generalisees</a:t>
            </a:r>
            <a:r>
              <a:rPr lang="en-US" dirty="0"/>
              <a:t>) </a:t>
            </a:r>
            <a:r>
              <a:rPr lang="el-GR" dirty="0"/>
              <a:t>και οι εισφορές για την εξόφληση του κοινωνικοασφαλιστικού χρέους (</a:t>
            </a:r>
            <a:r>
              <a:rPr lang="fr-FR" dirty="0"/>
              <a:t>contributions pour le remboursement de la dette sociale</a:t>
            </a:r>
            <a:r>
              <a:rPr lang="el-GR" dirty="0"/>
              <a:t>)</a:t>
            </a:r>
          </a:p>
          <a:p>
            <a:pPr marL="0" indent="0">
              <a:buNone/>
            </a:pPr>
            <a:r>
              <a:rPr lang="en-GB" dirty="0"/>
              <a:t>   </a:t>
            </a:r>
            <a:endParaRPr lang="el-GR" dirty="0"/>
          </a:p>
          <a:p>
            <a:endParaRPr lang="el-GR" dirty="0"/>
          </a:p>
        </p:txBody>
      </p:sp>
      <p:sp>
        <p:nvSpPr>
          <p:cNvPr id="4" name="Θέση αριθμού διαφάνειας 3">
            <a:extLst>
              <a:ext uri="{FF2B5EF4-FFF2-40B4-BE49-F238E27FC236}">
                <a16:creationId xmlns:a16="http://schemas.microsoft.com/office/drawing/2014/main" id="{E5116E5F-6F65-4F41-A9AF-309D9991A4AB}"/>
              </a:ext>
            </a:extLst>
          </p:cNvPr>
          <p:cNvSpPr>
            <a:spLocks noGrp="1"/>
          </p:cNvSpPr>
          <p:nvPr>
            <p:ph type="sldNum" sz="quarter" idx="12"/>
          </p:nvPr>
        </p:nvSpPr>
        <p:spPr/>
        <p:txBody>
          <a:bodyPr/>
          <a:lstStyle/>
          <a:p>
            <a:fld id="{027D7FB2-DDF5-AC41-9959-1FAC8EF3CFAA}" type="slidenum">
              <a:rPr lang="en-GR" smtClean="0"/>
              <a:t>3</a:t>
            </a:fld>
            <a:endParaRPr lang="en-GR"/>
          </a:p>
        </p:txBody>
      </p:sp>
    </p:spTree>
    <p:extLst>
      <p:ext uri="{BB962C8B-B14F-4D97-AF65-F5344CB8AC3E}">
        <p14:creationId xmlns:p14="http://schemas.microsoft.com/office/powerpoint/2010/main" val="263068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708231-817B-4D67-951F-D5EF10B2280F}"/>
              </a:ext>
            </a:extLst>
          </p:cNvPr>
          <p:cNvSpPr>
            <a:spLocks noGrp="1"/>
          </p:cNvSpPr>
          <p:nvPr>
            <p:ph type="title"/>
          </p:nvPr>
        </p:nvSpPr>
        <p:spPr/>
        <p:txBody>
          <a:bodyPr>
            <a:normAutofit/>
          </a:bodyPr>
          <a:lstStyle/>
          <a:p>
            <a:pPr algn="ctr"/>
            <a:r>
              <a:rPr lang="el-GR" sz="2400" b="1" dirty="0"/>
              <a:t>Καλυπτόμενοι φόροι για την Ελλάδα (Ελληνικός Φόρος)</a:t>
            </a:r>
            <a:endParaRPr lang="el-GR" sz="2400" dirty="0"/>
          </a:p>
        </p:txBody>
      </p:sp>
      <p:sp>
        <p:nvSpPr>
          <p:cNvPr id="3" name="Θέση περιεχομένου 2">
            <a:extLst>
              <a:ext uri="{FF2B5EF4-FFF2-40B4-BE49-F238E27FC236}">
                <a16:creationId xmlns:a16="http://schemas.microsoft.com/office/drawing/2014/main" id="{19C9BFD4-009C-46C3-8E08-3FC687296E82}"/>
              </a:ext>
            </a:extLst>
          </p:cNvPr>
          <p:cNvSpPr>
            <a:spLocks noGrp="1"/>
          </p:cNvSpPr>
          <p:nvPr>
            <p:ph idx="1"/>
          </p:nvPr>
        </p:nvSpPr>
        <p:spPr/>
        <p:txBody>
          <a:bodyPr/>
          <a:lstStyle/>
          <a:p>
            <a:endParaRPr lang="en-GB" dirty="0"/>
          </a:p>
          <a:p>
            <a:r>
              <a:rPr lang="el-GR" dirty="0"/>
              <a:t>Φόρος εισοδήματος φυσικών προσώπων (περιλαμβάνεται η ειδική εισφορά αλληλεγγύης)</a:t>
            </a:r>
            <a:endParaRPr lang="en-GB" dirty="0"/>
          </a:p>
          <a:p>
            <a:endParaRPr lang="en-US" dirty="0"/>
          </a:p>
          <a:p>
            <a:endParaRPr lang="el-GR" dirty="0"/>
          </a:p>
          <a:p>
            <a:r>
              <a:rPr lang="el-GR" dirty="0"/>
              <a:t>Φόρος εισοδήματος νομικών προσώπων</a:t>
            </a:r>
          </a:p>
          <a:p>
            <a:pPr marL="0" indent="0">
              <a:buNone/>
            </a:pPr>
            <a:endParaRPr lang="el-GR" dirty="0"/>
          </a:p>
        </p:txBody>
      </p:sp>
      <p:sp>
        <p:nvSpPr>
          <p:cNvPr id="4" name="Θέση αριθμού διαφάνειας 3">
            <a:extLst>
              <a:ext uri="{FF2B5EF4-FFF2-40B4-BE49-F238E27FC236}">
                <a16:creationId xmlns:a16="http://schemas.microsoft.com/office/drawing/2014/main" id="{ED72178B-C4C6-4C4C-92C0-A53297B821CC}"/>
              </a:ext>
            </a:extLst>
          </p:cNvPr>
          <p:cNvSpPr>
            <a:spLocks noGrp="1"/>
          </p:cNvSpPr>
          <p:nvPr>
            <p:ph type="sldNum" sz="quarter" idx="12"/>
          </p:nvPr>
        </p:nvSpPr>
        <p:spPr/>
        <p:txBody>
          <a:bodyPr/>
          <a:lstStyle/>
          <a:p>
            <a:fld id="{027D7FB2-DDF5-AC41-9959-1FAC8EF3CFAA}" type="slidenum">
              <a:rPr lang="en-GR" smtClean="0"/>
              <a:t>4</a:t>
            </a:fld>
            <a:endParaRPr lang="en-GR"/>
          </a:p>
        </p:txBody>
      </p:sp>
    </p:spTree>
    <p:extLst>
      <p:ext uri="{BB962C8B-B14F-4D97-AF65-F5344CB8AC3E}">
        <p14:creationId xmlns:p14="http://schemas.microsoft.com/office/powerpoint/2010/main" val="1093978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DF58F5D-15D6-C775-DD72-A32D2D9F49D6}"/>
              </a:ext>
            </a:extLst>
          </p:cNvPr>
          <p:cNvSpPr>
            <a:spLocks noGrp="1"/>
          </p:cNvSpPr>
          <p:nvPr>
            <p:ph type="ctrTitle"/>
          </p:nvPr>
        </p:nvSpPr>
        <p:spPr>
          <a:xfrm>
            <a:off x="1046616" y="1640390"/>
            <a:ext cx="2228578" cy="2387600"/>
          </a:xfrm>
        </p:spPr>
        <p:txBody>
          <a:bodyPr/>
          <a:lstStyle/>
          <a:p>
            <a:r>
              <a:rPr lang="en-US" dirty="0"/>
              <a:t>2</a:t>
            </a:r>
            <a:endParaRPr lang="en-GR" dirty="0"/>
          </a:p>
        </p:txBody>
      </p:sp>
      <p:sp>
        <p:nvSpPr>
          <p:cNvPr id="13" name="Subtitle 12">
            <a:extLst>
              <a:ext uri="{FF2B5EF4-FFF2-40B4-BE49-F238E27FC236}">
                <a16:creationId xmlns:a16="http://schemas.microsoft.com/office/drawing/2014/main" id="{68F689AC-CDFB-D183-7ACA-0C96D08F97E3}"/>
              </a:ext>
            </a:extLst>
          </p:cNvPr>
          <p:cNvSpPr>
            <a:spLocks noGrp="1"/>
          </p:cNvSpPr>
          <p:nvPr>
            <p:ph type="subTitle" idx="1"/>
          </p:nvPr>
        </p:nvSpPr>
        <p:spPr>
          <a:xfrm>
            <a:off x="1046616" y="3854469"/>
            <a:ext cx="4923295" cy="1363141"/>
          </a:xfrm>
        </p:spPr>
        <p:txBody>
          <a:bodyPr/>
          <a:lstStyle/>
          <a:p>
            <a:r>
              <a:rPr lang="el-GR" dirty="0"/>
              <a:t>Ορισμοί</a:t>
            </a:r>
            <a:endParaRPr lang="en-GR" dirty="0"/>
          </a:p>
        </p:txBody>
      </p:sp>
    </p:spTree>
    <p:extLst>
      <p:ext uri="{BB962C8B-B14F-4D97-AF65-F5344CB8AC3E}">
        <p14:creationId xmlns:p14="http://schemas.microsoft.com/office/powerpoint/2010/main" val="1038387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32B88A-3170-4DE6-8985-17C0FB5414AB}"/>
              </a:ext>
            </a:extLst>
          </p:cNvPr>
          <p:cNvSpPr>
            <a:spLocks noGrp="1"/>
          </p:cNvSpPr>
          <p:nvPr>
            <p:ph type="title"/>
          </p:nvPr>
        </p:nvSpPr>
        <p:spPr/>
        <p:txBody>
          <a:bodyPr/>
          <a:lstStyle/>
          <a:p>
            <a:pPr algn="ctr"/>
            <a:r>
              <a:rPr lang="el-GR" b="1" dirty="0"/>
              <a:t>Ορισμοί </a:t>
            </a:r>
            <a:endParaRPr lang="el-GR" dirty="0"/>
          </a:p>
        </p:txBody>
      </p:sp>
      <p:sp>
        <p:nvSpPr>
          <p:cNvPr id="3" name="Θέση περιεχομένου 2">
            <a:extLst>
              <a:ext uri="{FF2B5EF4-FFF2-40B4-BE49-F238E27FC236}">
                <a16:creationId xmlns:a16="http://schemas.microsoft.com/office/drawing/2014/main" id="{3D95D7E2-CB22-4B73-B5B1-A4E73E0FD35A}"/>
              </a:ext>
            </a:extLst>
          </p:cNvPr>
          <p:cNvSpPr>
            <a:spLocks noGrp="1"/>
          </p:cNvSpPr>
          <p:nvPr>
            <p:ph idx="1"/>
          </p:nvPr>
        </p:nvSpPr>
        <p:spPr>
          <a:xfrm>
            <a:off x="948267" y="1923393"/>
            <a:ext cx="10405532" cy="3842407"/>
          </a:xfrm>
        </p:spPr>
        <p:txBody>
          <a:bodyPr>
            <a:normAutofit/>
          </a:bodyPr>
          <a:lstStyle/>
          <a:p>
            <a:r>
              <a:rPr lang="el-GR" b="1" dirty="0"/>
              <a:t>Οι πιο σημαντικοί γενικοί ορισμοί </a:t>
            </a:r>
            <a:r>
              <a:rPr lang="en-US" b="1" dirty="0"/>
              <a:t>:</a:t>
            </a:r>
          </a:p>
          <a:p>
            <a:pPr>
              <a:buFont typeface="Wingdings" panose="05000000000000000000" pitchFamily="2" charset="2"/>
              <a:buChar char="Ø"/>
            </a:pPr>
            <a:r>
              <a:rPr lang="el-GR" b="1" dirty="0"/>
              <a:t> Πρόσωπο :</a:t>
            </a:r>
            <a:r>
              <a:rPr lang="el-GR" dirty="0"/>
              <a:t> συμπεριλαμβάνει ένα φυσικό πρόσωπο, μια εταιρία και οποιαδήποτε άλλη ένωση προσώπων</a:t>
            </a:r>
            <a:endParaRPr lang="en-US" sz="2400" b="1" dirty="0"/>
          </a:p>
          <a:p>
            <a:pPr>
              <a:buFont typeface="Wingdings" panose="05000000000000000000" pitchFamily="2" charset="2"/>
              <a:buChar char="Ø"/>
            </a:pPr>
            <a:r>
              <a:rPr lang="en-GB" dirty="0"/>
              <a:t> </a:t>
            </a:r>
            <a:r>
              <a:rPr lang="el-GR" b="1" dirty="0"/>
              <a:t>Εταιρία :</a:t>
            </a:r>
            <a:r>
              <a:rPr lang="el-GR" dirty="0"/>
              <a:t> σημαίνει οποιοδήποτε νομικό πρόσωπο ή οποιαδήποτε οντότητα, η οποία έχει την ίδια φορολογική μεταχείριση με ένα νομικό πρόσωπο</a:t>
            </a:r>
            <a:endParaRPr lang="en-GB" sz="2400" dirty="0"/>
          </a:p>
          <a:p>
            <a:pPr>
              <a:buFont typeface="Wingdings" panose="05000000000000000000" pitchFamily="2" charset="2"/>
              <a:buChar char="Ø"/>
            </a:pPr>
            <a:r>
              <a:rPr lang="el-GR" dirty="0"/>
              <a:t> </a:t>
            </a:r>
            <a:r>
              <a:rPr lang="el-GR" b="1" dirty="0"/>
              <a:t>Επιχείρηση :</a:t>
            </a:r>
            <a:r>
              <a:rPr lang="el-GR" dirty="0"/>
              <a:t>  αναφέρεται στην άσκηση οποιασδήποτε επιχειρηματικής δραστηριότητας·</a:t>
            </a:r>
            <a:endParaRPr lang="el-GR" sz="2400" b="1" dirty="0"/>
          </a:p>
        </p:txBody>
      </p:sp>
      <p:sp>
        <p:nvSpPr>
          <p:cNvPr id="4" name="Θέση αριθμού διαφάνειας 3">
            <a:extLst>
              <a:ext uri="{FF2B5EF4-FFF2-40B4-BE49-F238E27FC236}">
                <a16:creationId xmlns:a16="http://schemas.microsoft.com/office/drawing/2014/main" id="{81A8C3E9-14F2-44FC-941A-9D43E610702A}"/>
              </a:ext>
            </a:extLst>
          </p:cNvPr>
          <p:cNvSpPr>
            <a:spLocks noGrp="1"/>
          </p:cNvSpPr>
          <p:nvPr>
            <p:ph type="sldNum" sz="quarter" idx="12"/>
          </p:nvPr>
        </p:nvSpPr>
        <p:spPr/>
        <p:txBody>
          <a:bodyPr/>
          <a:lstStyle/>
          <a:p>
            <a:fld id="{027D7FB2-DDF5-AC41-9959-1FAC8EF3CFAA}" type="slidenum">
              <a:rPr lang="en-GR" smtClean="0"/>
              <a:t>6</a:t>
            </a:fld>
            <a:endParaRPr lang="en-GR"/>
          </a:p>
        </p:txBody>
      </p:sp>
    </p:spTree>
    <p:extLst>
      <p:ext uri="{BB962C8B-B14F-4D97-AF65-F5344CB8AC3E}">
        <p14:creationId xmlns:p14="http://schemas.microsoft.com/office/powerpoint/2010/main" val="3582981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D8C1C7-0354-41AF-9F02-459E5A881486}"/>
              </a:ext>
            </a:extLst>
          </p:cNvPr>
          <p:cNvSpPr>
            <a:spLocks noGrp="1"/>
          </p:cNvSpPr>
          <p:nvPr>
            <p:ph type="title"/>
          </p:nvPr>
        </p:nvSpPr>
        <p:spPr/>
        <p:txBody>
          <a:bodyPr/>
          <a:lstStyle/>
          <a:p>
            <a:pPr algn="ctr"/>
            <a:r>
              <a:rPr lang="el-GR" b="1" dirty="0"/>
              <a:t>Ορισμοί</a:t>
            </a:r>
            <a:endParaRPr lang="el-GR" dirty="0"/>
          </a:p>
        </p:txBody>
      </p:sp>
      <p:sp>
        <p:nvSpPr>
          <p:cNvPr id="3" name="Θέση περιεχομένου 2">
            <a:extLst>
              <a:ext uri="{FF2B5EF4-FFF2-40B4-BE49-F238E27FC236}">
                <a16:creationId xmlns:a16="http://schemas.microsoft.com/office/drawing/2014/main" id="{92DE2160-7214-4005-A143-FEB39847C81D}"/>
              </a:ext>
            </a:extLst>
          </p:cNvPr>
          <p:cNvSpPr>
            <a:spLocks noGrp="1"/>
          </p:cNvSpPr>
          <p:nvPr>
            <p:ph idx="1"/>
          </p:nvPr>
        </p:nvSpPr>
        <p:spPr/>
        <p:txBody>
          <a:bodyPr/>
          <a:lstStyle/>
          <a:p>
            <a:r>
              <a:rPr lang="el-GR" b="1" dirty="0"/>
              <a:t>Οι πιο σημαντικοί γενικοί ορισμοί </a:t>
            </a:r>
          </a:p>
          <a:p>
            <a:pPr>
              <a:buFont typeface="Wingdings" panose="05000000000000000000" pitchFamily="2" charset="2"/>
              <a:buChar char="Ø"/>
            </a:pPr>
            <a:r>
              <a:rPr lang="el-GR" b="1" dirty="0"/>
              <a:t>Υπήκοος:</a:t>
            </a:r>
            <a:r>
              <a:rPr lang="el-GR" dirty="0"/>
              <a:t> (i) οποιοδήποτε φυσικό πρόσωπο, το οποίο κατέχει την εθνικότητα ή την υπηκοότητα ενός Συμβαλλόμενου Κράτους και</a:t>
            </a:r>
            <a:br>
              <a:rPr lang="el-GR" dirty="0"/>
            </a:br>
            <a:r>
              <a:rPr lang="el-GR" dirty="0"/>
              <a:t>(</a:t>
            </a:r>
            <a:r>
              <a:rPr lang="el-GR" dirty="0" err="1"/>
              <a:t>ii</a:t>
            </a:r>
            <a:r>
              <a:rPr lang="el-GR" dirty="0"/>
              <a:t>) οποιοδήποτε νομικό πρόσωπο, προσωπική εταιρία ή ένωση προσώπων, του οποίου η νομική κατάσταση απορρέει από τους ισχύοντες νόμους σε ένα Συμβαλλόμενο Κράτος </a:t>
            </a:r>
          </a:p>
          <a:p>
            <a:pPr>
              <a:buFont typeface="Wingdings" panose="05000000000000000000" pitchFamily="2" charset="2"/>
              <a:buChar char="Ø"/>
            </a:pPr>
            <a:r>
              <a:rPr lang="el-GR" b="1" dirty="0"/>
              <a:t> Επιχειρηματική δραστηριότητα : </a:t>
            </a:r>
            <a:r>
              <a:rPr lang="el-GR" dirty="0"/>
              <a:t>παροχή επαγγελματικών υπηρεσιών και άλλων δραστηριοτήτων ανεξάρτητου χαρακτήρα</a:t>
            </a:r>
            <a:endParaRPr lang="el-GR" sz="2400" dirty="0"/>
          </a:p>
          <a:p>
            <a:pPr>
              <a:buFont typeface="Wingdings" panose="05000000000000000000" pitchFamily="2" charset="2"/>
              <a:buChar char="Ø"/>
            </a:pPr>
            <a:endParaRPr lang="en-US" b="1" dirty="0"/>
          </a:p>
        </p:txBody>
      </p:sp>
      <p:sp>
        <p:nvSpPr>
          <p:cNvPr id="4" name="Θέση αριθμού διαφάνειας 3">
            <a:extLst>
              <a:ext uri="{FF2B5EF4-FFF2-40B4-BE49-F238E27FC236}">
                <a16:creationId xmlns:a16="http://schemas.microsoft.com/office/drawing/2014/main" id="{33BBB98A-342E-44DE-9FF9-2A8781EB24D2}"/>
              </a:ext>
            </a:extLst>
          </p:cNvPr>
          <p:cNvSpPr>
            <a:spLocks noGrp="1"/>
          </p:cNvSpPr>
          <p:nvPr>
            <p:ph type="sldNum" sz="quarter" idx="12"/>
          </p:nvPr>
        </p:nvSpPr>
        <p:spPr/>
        <p:txBody>
          <a:bodyPr/>
          <a:lstStyle/>
          <a:p>
            <a:fld id="{027D7FB2-DDF5-AC41-9959-1FAC8EF3CFAA}" type="slidenum">
              <a:rPr lang="en-GR" smtClean="0"/>
              <a:t>7</a:t>
            </a:fld>
            <a:endParaRPr lang="en-GR"/>
          </a:p>
        </p:txBody>
      </p:sp>
    </p:spTree>
    <p:extLst>
      <p:ext uri="{BB962C8B-B14F-4D97-AF65-F5344CB8AC3E}">
        <p14:creationId xmlns:p14="http://schemas.microsoft.com/office/powerpoint/2010/main" val="101481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DF58F5D-15D6-C775-DD72-A32D2D9F49D6}"/>
              </a:ext>
            </a:extLst>
          </p:cNvPr>
          <p:cNvSpPr>
            <a:spLocks noGrp="1"/>
          </p:cNvSpPr>
          <p:nvPr>
            <p:ph type="ctrTitle"/>
          </p:nvPr>
        </p:nvSpPr>
        <p:spPr>
          <a:xfrm>
            <a:off x="1046616" y="1640390"/>
            <a:ext cx="2228578" cy="2387600"/>
          </a:xfrm>
        </p:spPr>
        <p:txBody>
          <a:bodyPr/>
          <a:lstStyle/>
          <a:p>
            <a:r>
              <a:rPr lang="en-US" dirty="0"/>
              <a:t>3</a:t>
            </a:r>
            <a:endParaRPr lang="en-GR" dirty="0"/>
          </a:p>
        </p:txBody>
      </p:sp>
      <p:sp>
        <p:nvSpPr>
          <p:cNvPr id="13" name="Subtitle 12">
            <a:extLst>
              <a:ext uri="{FF2B5EF4-FFF2-40B4-BE49-F238E27FC236}">
                <a16:creationId xmlns:a16="http://schemas.microsoft.com/office/drawing/2014/main" id="{68F689AC-CDFB-D183-7ACA-0C96D08F97E3}"/>
              </a:ext>
            </a:extLst>
          </p:cNvPr>
          <p:cNvSpPr>
            <a:spLocks noGrp="1"/>
          </p:cNvSpPr>
          <p:nvPr>
            <p:ph type="subTitle" idx="1"/>
          </p:nvPr>
        </p:nvSpPr>
        <p:spPr>
          <a:xfrm>
            <a:off x="1172705" y="3988376"/>
            <a:ext cx="4923295" cy="1363141"/>
          </a:xfrm>
        </p:spPr>
        <p:txBody>
          <a:bodyPr/>
          <a:lstStyle/>
          <a:p>
            <a:r>
              <a:rPr lang="el-GR" dirty="0"/>
              <a:t>Έννοια φορολογικού κατοίκου</a:t>
            </a:r>
            <a:endParaRPr lang="en-GR" dirty="0"/>
          </a:p>
        </p:txBody>
      </p:sp>
    </p:spTree>
    <p:extLst>
      <p:ext uri="{BB962C8B-B14F-4D97-AF65-F5344CB8AC3E}">
        <p14:creationId xmlns:p14="http://schemas.microsoft.com/office/powerpoint/2010/main" val="616834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773BD6-92B7-4FD8-93FA-8057D7B132E0}"/>
              </a:ext>
            </a:extLst>
          </p:cNvPr>
          <p:cNvSpPr>
            <a:spLocks noGrp="1"/>
          </p:cNvSpPr>
          <p:nvPr>
            <p:ph type="title"/>
          </p:nvPr>
        </p:nvSpPr>
        <p:spPr>
          <a:xfrm>
            <a:off x="838200" y="365125"/>
            <a:ext cx="10515600" cy="1057275"/>
          </a:xfrm>
        </p:spPr>
        <p:txBody>
          <a:bodyPr>
            <a:normAutofit/>
          </a:bodyPr>
          <a:lstStyle/>
          <a:p>
            <a:pPr algn="ctr"/>
            <a:r>
              <a:rPr lang="el-GR" sz="2800" b="1" dirty="0"/>
              <a:t>Κάτοικος (άρθρο 4) </a:t>
            </a:r>
          </a:p>
        </p:txBody>
      </p:sp>
      <p:sp>
        <p:nvSpPr>
          <p:cNvPr id="3" name="Θέση περιεχομένου 2">
            <a:extLst>
              <a:ext uri="{FF2B5EF4-FFF2-40B4-BE49-F238E27FC236}">
                <a16:creationId xmlns:a16="http://schemas.microsoft.com/office/drawing/2014/main" id="{09C709F9-D838-45B4-A9F2-CAF576F164F7}"/>
              </a:ext>
            </a:extLst>
          </p:cNvPr>
          <p:cNvSpPr>
            <a:spLocks noGrp="1"/>
          </p:cNvSpPr>
          <p:nvPr>
            <p:ph idx="1"/>
          </p:nvPr>
        </p:nvSpPr>
        <p:spPr>
          <a:xfrm>
            <a:off x="838200" y="1278467"/>
            <a:ext cx="10515600" cy="4351866"/>
          </a:xfrm>
        </p:spPr>
        <p:txBody>
          <a:bodyPr>
            <a:normAutofit/>
          </a:bodyPr>
          <a:lstStyle/>
          <a:p>
            <a:pPr fontAlgn="base"/>
            <a:endParaRPr lang="en-US" sz="2000" dirty="0"/>
          </a:p>
          <a:p>
            <a:pPr>
              <a:buFont typeface="Wingdings" panose="05000000000000000000" pitchFamily="2" charset="2"/>
              <a:buChar char="Ø"/>
            </a:pPr>
            <a:r>
              <a:rPr lang="el-GR" sz="2400" i="1" dirty="0"/>
              <a:t>Προσδιορίζεται η έννοια του φορολογικού κατοίκου και διαμορφώνεται το σύστημα υπαγωγής στα κριτήρια προσδιορισμού της κατοικίας.</a:t>
            </a:r>
          </a:p>
          <a:p>
            <a:pPr>
              <a:buFont typeface="Wingdings" panose="05000000000000000000" pitchFamily="2" charset="2"/>
              <a:buChar char="Ø"/>
            </a:pPr>
            <a:endParaRPr lang="el-GR" sz="2400" i="1" dirty="0"/>
          </a:p>
          <a:p>
            <a:pPr marL="0" indent="0">
              <a:buNone/>
            </a:pPr>
            <a:endParaRPr lang="el-GR" sz="2400" i="1" dirty="0"/>
          </a:p>
          <a:p>
            <a:pPr>
              <a:buFont typeface="Wingdings" panose="05000000000000000000" pitchFamily="2" charset="2"/>
              <a:buChar char="Ø"/>
            </a:pPr>
            <a:r>
              <a:rPr lang="el-GR" sz="2400" dirty="0"/>
              <a:t>Ο όρος «κάτοικος ενός Συμβαλλόμενου Κράτους» σημαίνει οποιοδήποτε πρόσωπο, το οποίο, σύμφωνα με τους νόμους αυτού του Κράτους, υπόκειται σε φόρο στο κράτος αυτό λόγω της διαμονής του, της κατοικίας του, της έδρας διοίκησης ή οποιουδήποτε άλλου κριτηρίου παρόμοιας φύσης.</a:t>
            </a:r>
            <a:endParaRPr lang="el-GR" sz="2400" i="1" dirty="0"/>
          </a:p>
          <a:p>
            <a:pPr>
              <a:buFont typeface="Wingdings" panose="05000000000000000000" pitchFamily="2" charset="2"/>
              <a:buChar char="Ø"/>
            </a:pPr>
            <a:endParaRPr lang="el-GR" dirty="0"/>
          </a:p>
        </p:txBody>
      </p:sp>
      <p:sp>
        <p:nvSpPr>
          <p:cNvPr id="4" name="Θέση αριθμού διαφάνειας 3">
            <a:extLst>
              <a:ext uri="{FF2B5EF4-FFF2-40B4-BE49-F238E27FC236}">
                <a16:creationId xmlns:a16="http://schemas.microsoft.com/office/drawing/2014/main" id="{691A2928-E4A4-4CEE-A357-CB09B4A38AE0}"/>
              </a:ext>
            </a:extLst>
          </p:cNvPr>
          <p:cNvSpPr>
            <a:spLocks noGrp="1"/>
          </p:cNvSpPr>
          <p:nvPr>
            <p:ph type="sldNum" sz="quarter" idx="12"/>
          </p:nvPr>
        </p:nvSpPr>
        <p:spPr/>
        <p:txBody>
          <a:bodyPr/>
          <a:lstStyle/>
          <a:p>
            <a:fld id="{027D7FB2-DDF5-AC41-9959-1FAC8EF3CFAA}" type="slidenum">
              <a:rPr lang="en-GR" smtClean="0"/>
              <a:t>9</a:t>
            </a:fld>
            <a:endParaRPr lang="en-GR"/>
          </a:p>
        </p:txBody>
      </p:sp>
    </p:spTree>
    <p:extLst>
      <p:ext uri="{BB962C8B-B14F-4D97-AF65-F5344CB8AC3E}">
        <p14:creationId xmlns:p14="http://schemas.microsoft.com/office/powerpoint/2010/main" val="1125806129"/>
      </p:ext>
    </p:extLst>
  </p:cSld>
  <p:clrMapOvr>
    <a:masterClrMapping/>
  </p:clrMapOvr>
</p:sld>
</file>

<file path=ppt/theme/theme1.xml><?xml version="1.0" encoding="utf-8"?>
<a:theme xmlns:a="http://schemas.openxmlformats.org/drawingml/2006/main" name="Office Theme">
  <a:themeElements>
    <a:clrScheme name="ΑΑΔΕ colors">
      <a:dk1>
        <a:srgbClr val="112C63"/>
      </a:dk1>
      <a:lt1>
        <a:srgbClr val="FEFFFF"/>
      </a:lt1>
      <a:dk2>
        <a:srgbClr val="009FDF"/>
      </a:dk2>
      <a:lt2>
        <a:srgbClr val="E7E6E6"/>
      </a:lt2>
      <a:accent1>
        <a:srgbClr val="0C49BA"/>
      </a:accent1>
      <a:accent2>
        <a:srgbClr val="0C49BA"/>
      </a:accent2>
      <a:accent3>
        <a:srgbClr val="112C63"/>
      </a:accent3>
      <a:accent4>
        <a:srgbClr val="0B499F"/>
      </a:accent4>
      <a:accent5>
        <a:srgbClr val="009FDF"/>
      </a:accent5>
      <a:accent6>
        <a:srgbClr val="0C49BA"/>
      </a:accent6>
      <a:hlink>
        <a:srgbClr val="009FDF"/>
      </a:hlink>
      <a:folHlink>
        <a:srgbClr val="009FD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DE_Branding_pptx_template1" id="{122AE4DF-B901-BB4F-A3E1-D424BD4A44FD}" vid="{586DC34A-5417-914C-B8AB-6E0C8C24F9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1394</TotalTime>
  <Words>1094</Words>
  <Application>Microsoft Office PowerPoint</Application>
  <PresentationFormat>Ευρεία οθόνη</PresentationFormat>
  <Paragraphs>115</Paragraphs>
  <Slides>24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Arial</vt:lpstr>
      <vt:lpstr>Calibri</vt:lpstr>
      <vt:lpstr>Noto Sans</vt:lpstr>
      <vt:lpstr>Wingdings</vt:lpstr>
      <vt:lpstr>Office Theme</vt:lpstr>
      <vt:lpstr>Παρουσίαση του PowerPoint</vt:lpstr>
      <vt:lpstr>1</vt:lpstr>
      <vt:lpstr>Καλυπτόμενοι φόροι για τη Γαλλία (Γαλλικός Φόρος)</vt:lpstr>
      <vt:lpstr>Καλυπτόμενοι φόροι για την Ελλάδα (Ελληνικός Φόρος)</vt:lpstr>
      <vt:lpstr>2</vt:lpstr>
      <vt:lpstr>Ορισμοί </vt:lpstr>
      <vt:lpstr>Ορισμοί</vt:lpstr>
      <vt:lpstr>3</vt:lpstr>
      <vt:lpstr>Κάτοικος (άρθρο 4) </vt:lpstr>
      <vt:lpstr>Κάτοικος (άρθρο 4)</vt:lpstr>
      <vt:lpstr>4</vt:lpstr>
      <vt:lpstr> Ακίνητη περιουσία (άρθρο 6)</vt:lpstr>
      <vt:lpstr>Εισόδημα από απασχόληση (άρθρο 14)</vt:lpstr>
      <vt:lpstr>Εισόδημα από απασχόληση (άρθρο 14)</vt:lpstr>
      <vt:lpstr> Αμοιβές μελών Διοικητικού Συμβουλίου (άρθρο 15)</vt:lpstr>
      <vt:lpstr>ΥΠΗΡΕΣΙΕΣ ΨΥΧΑΓΩΓΙΑΣ (άρθρο 16)</vt:lpstr>
      <vt:lpstr> Συντάξεις (άρθρο 17) </vt:lpstr>
      <vt:lpstr>Κυβερνητικές Υπηρεσίες και Συντάξεις (άρθρο 18)</vt:lpstr>
      <vt:lpstr> Καθηγητές, δάσκαλοι, σπουδαστές, μαθητευόμενοι και εκπαιδευόμενοι (άρθρο 19) </vt:lpstr>
      <vt:lpstr>     Άλλα εισοδήματα (άρθρο 20) </vt:lpstr>
      <vt:lpstr>5</vt:lpstr>
      <vt:lpstr>Πρωτόκολλο παράγραφος 6</vt:lpstr>
      <vt:lpstr>Πρωτόκολλο παράγραφος 6</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Myrto Zografaki</dc:creator>
  <cp:lastModifiedBy>Γιώργος Φάκος 1</cp:lastModifiedBy>
  <cp:revision>85</cp:revision>
  <dcterms:created xsi:type="dcterms:W3CDTF">2023-02-16T11:30:03Z</dcterms:created>
  <dcterms:modified xsi:type="dcterms:W3CDTF">2024-04-07T21:19:19Z</dcterms:modified>
</cp:coreProperties>
</file>