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6" r:id="rId4"/>
    <p:sldId id="286" r:id="rId5"/>
    <p:sldId id="287" r:id="rId6"/>
    <p:sldId id="288" r:id="rId7"/>
    <p:sldId id="289" r:id="rId8"/>
    <p:sldId id="269" r:id="rId9"/>
    <p:sldId id="272" r:id="rId10"/>
    <p:sldId id="290" r:id="rId11"/>
    <p:sldId id="292" r:id="rId12"/>
    <p:sldId id="291" r:id="rId13"/>
    <p:sldId id="294" r:id="rId14"/>
    <p:sldId id="295" r:id="rId15"/>
    <p:sldId id="296" r:id="rId16"/>
    <p:sldId id="297" r:id="rId17"/>
    <p:sldId id="298" r:id="rId18"/>
    <p:sldId id="300" r:id="rId19"/>
    <p:sldId id="299" r:id="rId20"/>
    <p:sldId id="274" r:id="rId21"/>
    <p:sldId id="302" r:id="rId22"/>
    <p:sldId id="301" r:id="rId23"/>
    <p:sldId id="303" r:id="rId24"/>
    <p:sldId id="263" r:id="rId25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0100B44-5369-1947-822B-13C7F33A6B58}">
          <p14:sldIdLst>
            <p14:sldId id="256"/>
            <p14:sldId id="257"/>
            <p14:sldId id="266"/>
            <p14:sldId id="286"/>
            <p14:sldId id="287"/>
            <p14:sldId id="288"/>
            <p14:sldId id="289"/>
            <p14:sldId id="269"/>
            <p14:sldId id="272"/>
            <p14:sldId id="290"/>
            <p14:sldId id="292"/>
            <p14:sldId id="291"/>
            <p14:sldId id="294"/>
            <p14:sldId id="295"/>
            <p14:sldId id="296"/>
            <p14:sldId id="297"/>
            <p14:sldId id="298"/>
            <p14:sldId id="300"/>
            <p14:sldId id="299"/>
            <p14:sldId id="274"/>
            <p14:sldId id="302"/>
            <p14:sldId id="301"/>
            <p14:sldId id="303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9BA"/>
    <a:srgbClr val="009FDF"/>
    <a:srgbClr val="112D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49"/>
    <p:restoredTop sz="96327"/>
  </p:normalViewPr>
  <p:slideViewPr>
    <p:cSldViewPr snapToGrid="0">
      <p:cViewPr varScale="1">
        <p:scale>
          <a:sx n="128" d="100"/>
          <a:sy n="128" d="100"/>
        </p:scale>
        <p:origin x="6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FEB90-2E40-3C48-8F25-345F36741ED0}" type="datetimeFigureOut">
              <a:rPr lang="en-GR" smtClean="0"/>
              <a:t>6/4/24</a:t>
            </a:fld>
            <a:endParaRPr lang="en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04E87-0864-9644-8013-E92670771B33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271318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68F64-561C-2425-BD8D-2E6D2CA13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4923295" cy="2387600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GB"/>
              <a:t>Click to edit Master title style</a:t>
            </a:r>
            <a:endParaRPr lang="en-G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B29EAC-AEA0-56BC-4837-5FB921060A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492329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20556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44F23-1432-096A-5986-F0AA4BDC8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D57307-AFBD-C79E-0CBA-FB7A49026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8561C-4B24-B03F-0B8B-C4A70995A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en-GR" smtClean="0"/>
              <a:t>6/4/24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9C77A-FE1B-DB6A-D48F-F4F2D28C7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8A936-58D7-8C21-C778-AB910D971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02624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6A2A97-1FFB-BE7B-5821-F719E7EEB7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03DCA7-552A-00C9-33A1-32BD1402F0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AEBAE-F81D-197F-5269-03840AFF0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en-GR" smtClean="0"/>
              <a:t>6/4/24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0CBB2-52AC-5FC2-EEA7-760103295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0C2AC-6E0E-89A8-31D3-AF71F0CA8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8712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EB84E-A6D3-E1BF-2DFA-D72E0D7C2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738FE-9399-F591-49A9-BF417F63C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55C60-E20F-01CE-9AE4-EC78439A4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en-GR" smtClean="0"/>
              <a:t>6/4/24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CB70D-CE61-394B-6A85-22103256C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D65BD-F406-8A2E-8363-324037A27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en-GR" smtClean="0"/>
              <a:t>‹#›</a:t>
            </a:fld>
            <a:endParaRPr lang="en-G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2A4D0A5-3EA2-3A12-8CC3-645E28C8B8F5}"/>
              </a:ext>
            </a:extLst>
          </p:cNvPr>
          <p:cNvGrpSpPr/>
          <p:nvPr userDrawn="1"/>
        </p:nvGrpSpPr>
        <p:grpSpPr>
          <a:xfrm>
            <a:off x="2858051" y="5734374"/>
            <a:ext cx="9333949" cy="650932"/>
            <a:chOff x="2858051" y="5734374"/>
            <a:chExt cx="9333949" cy="65093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14AE6BC-9A2F-7F6E-F9BA-538FBF47D89B}"/>
                </a:ext>
              </a:extLst>
            </p:cNvPr>
            <p:cNvSpPr/>
            <p:nvPr/>
          </p:nvSpPr>
          <p:spPr>
            <a:xfrm rot="5400000">
              <a:off x="7199559" y="1392866"/>
              <a:ext cx="650932" cy="9333948"/>
            </a:xfrm>
            <a:prstGeom prst="rect">
              <a:avLst/>
            </a:prstGeom>
            <a:gradFill>
              <a:gsLst>
                <a:gs pos="500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16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73C921D-8546-FBEC-0EB9-DFD940F16D8B}"/>
                </a:ext>
              </a:extLst>
            </p:cNvPr>
            <p:cNvSpPr/>
            <p:nvPr/>
          </p:nvSpPr>
          <p:spPr>
            <a:xfrm>
              <a:off x="9573777" y="6176963"/>
              <a:ext cx="2618223" cy="2083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790F84A5-1034-B091-D58E-535DAF34FD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0476"/>
          <a:stretch/>
        </p:blipFill>
        <p:spPr>
          <a:xfrm>
            <a:off x="391420" y="5398206"/>
            <a:ext cx="2554846" cy="91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131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B905DBB-049A-2172-64E1-3262204B8B11}"/>
              </a:ext>
            </a:extLst>
          </p:cNvPr>
          <p:cNvSpPr/>
          <p:nvPr userDrawn="1"/>
        </p:nvSpPr>
        <p:spPr>
          <a:xfrm>
            <a:off x="5238428" y="1"/>
            <a:ext cx="6953572" cy="638530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E644ED-0995-3126-EAF9-B4F656442443}"/>
              </a:ext>
            </a:extLst>
          </p:cNvPr>
          <p:cNvSpPr/>
          <p:nvPr userDrawn="1"/>
        </p:nvSpPr>
        <p:spPr>
          <a:xfrm rot="5400000">
            <a:off x="6062719" y="3795398"/>
            <a:ext cx="3974123" cy="2151086"/>
          </a:xfrm>
          <a:prstGeom prst="rect">
            <a:avLst/>
          </a:prstGeom>
          <a:gradFill>
            <a:gsLst>
              <a:gs pos="71010">
                <a:srgbClr val="0C49BA"/>
              </a:gs>
              <a:gs pos="0">
                <a:schemeClr val="accent2">
                  <a:alpha val="0"/>
                </a:schemeClr>
              </a:gs>
              <a:gs pos="90000">
                <a:schemeClr val="accent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DBBC46-FE2F-BA8D-0AF5-4B7A6F55A0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74237" y="4706913"/>
            <a:ext cx="2151087" cy="2151087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F9A9BE3F-8ADA-7D34-2125-470B621C623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73954" y="1828649"/>
            <a:ext cx="2228578" cy="2387600"/>
          </a:xfrm>
        </p:spPr>
        <p:txBody>
          <a:bodyPr anchor="b">
            <a:noAutofit/>
          </a:bodyPr>
          <a:lstStyle>
            <a:lvl1pPr algn="l">
              <a:defRPr sz="13800" b="1"/>
            </a:lvl1pPr>
          </a:lstStyle>
          <a:p>
            <a:r>
              <a:rPr lang="en-GB" dirty="0"/>
              <a:t>0</a:t>
            </a:r>
            <a:endParaRPr lang="en-GR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0F4F0B8B-1AB3-1A87-B9F4-41A5DF52C8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3954" y="4419315"/>
            <a:ext cx="4923295" cy="1363141"/>
          </a:xfrm>
        </p:spPr>
        <p:txBody>
          <a:bodyPr>
            <a:normAutofit/>
          </a:bodyPr>
          <a:lstStyle>
            <a:lvl1pPr marL="0" indent="0" algn="l">
              <a:buNone/>
              <a:defRPr sz="2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FFAD1F-1DBD-8417-A6A2-0F772E4A5242}"/>
              </a:ext>
            </a:extLst>
          </p:cNvPr>
          <p:cNvSpPr/>
          <p:nvPr userDrawn="1"/>
        </p:nvSpPr>
        <p:spPr>
          <a:xfrm>
            <a:off x="9573777" y="6176963"/>
            <a:ext cx="2618223" cy="2083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56527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451A157-EEAF-1DAB-3088-9A60BB3ADC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0476"/>
          <a:stretch/>
        </p:blipFill>
        <p:spPr>
          <a:xfrm>
            <a:off x="391420" y="5398206"/>
            <a:ext cx="2554846" cy="91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56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7B3DFA5-230F-9D37-5DF3-D84978BF4A77}"/>
              </a:ext>
            </a:extLst>
          </p:cNvPr>
          <p:cNvSpPr/>
          <p:nvPr userDrawn="1"/>
        </p:nvSpPr>
        <p:spPr>
          <a:xfrm rot="5400000">
            <a:off x="9101051" y="3767056"/>
            <a:ext cx="5212079" cy="969818"/>
          </a:xfrm>
          <a:prstGeom prst="rect">
            <a:avLst/>
          </a:prstGeom>
          <a:gradFill>
            <a:gsLst>
              <a:gs pos="33000">
                <a:schemeClr val="accent2">
                  <a:alpha val="0"/>
                </a:schemeClr>
              </a:gs>
              <a:gs pos="99000">
                <a:schemeClr val="accent2">
                  <a:alpha val="97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E1AD5B1-612A-9179-8EB0-A76593E7B0C3}"/>
              </a:ext>
            </a:extLst>
          </p:cNvPr>
          <p:cNvSpPr/>
          <p:nvPr userDrawn="1"/>
        </p:nvSpPr>
        <p:spPr>
          <a:xfrm rot="5400000">
            <a:off x="9060872" y="3253052"/>
            <a:ext cx="4738251" cy="1523998"/>
          </a:xfrm>
          <a:prstGeom prst="rect">
            <a:avLst/>
          </a:prstGeom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>
                  <a:alpha val="56294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91FAC64-F963-43F7-EC91-EC3A58419E90}"/>
              </a:ext>
            </a:extLst>
          </p:cNvPr>
          <p:cNvSpPr/>
          <p:nvPr userDrawn="1"/>
        </p:nvSpPr>
        <p:spPr>
          <a:xfrm>
            <a:off x="11222180" y="5212075"/>
            <a:ext cx="969819" cy="972632"/>
          </a:xfrm>
          <a:prstGeom prst="rect">
            <a:avLst/>
          </a:prstGeom>
          <a:gradFill>
            <a:gsLst>
              <a:gs pos="0">
                <a:schemeClr val="accent2">
                  <a:alpha val="0"/>
                </a:schemeClr>
              </a:gs>
              <a:gs pos="100000">
                <a:schemeClr val="accent2">
                  <a:alpha val="56294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BCBC651-C404-B720-38B8-7B7C971CB533}"/>
              </a:ext>
            </a:extLst>
          </p:cNvPr>
          <p:cNvSpPr/>
          <p:nvPr userDrawn="1"/>
        </p:nvSpPr>
        <p:spPr>
          <a:xfrm>
            <a:off x="9573777" y="6176963"/>
            <a:ext cx="2618223" cy="2083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3C10179-C19D-EAD6-85D9-69CE999F14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58982" y="5207616"/>
            <a:ext cx="933018" cy="94194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042C45E-FDFD-1333-57D0-922201CB87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50476"/>
          <a:stretch/>
        </p:blipFill>
        <p:spPr>
          <a:xfrm>
            <a:off x="391420" y="5398206"/>
            <a:ext cx="2554846" cy="91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46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35171-C467-EA6E-6272-466C00F58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7F787E-7505-E2FA-296C-59EB1827F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en-GR" smtClean="0"/>
              <a:t>6/4/24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6BC59B-84AC-9F2B-06A6-185B391E0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D4B206-D1CC-9BBB-019C-834256B0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84735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61201A-B47D-3285-0478-7E9BD28E8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en-GR" smtClean="0"/>
              <a:t>6/4/24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B7E397-6133-9EEC-0AF9-4487A0CDF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FD2BE-94F1-E449-6C41-F142415C9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79343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1301B-222C-FA56-B002-FD20BCAE5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9902E-657E-B399-6767-EB0BD0FA0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BD4297-1FB6-86E3-D512-6A627F144C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753EB-679A-B13C-6E57-131B6B424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en-GR" smtClean="0"/>
              <a:t>6/4/24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530B92-AED0-007D-E494-7E79E1121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82B40D-1631-AF8C-81ED-A9D9025B3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579157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366BB-3EC2-D0B2-A68A-3EBE7799C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25F486-379F-F3B9-DEB3-1EDFD6C3B8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7DD915-6B4C-7AFE-122B-99607D9A10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6322F-E89D-E431-0AD4-4B6048BA9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9D607-FCA0-A44A-9EFD-D91532FF0F11}" type="datetimeFigureOut">
              <a:rPr lang="en-GR" smtClean="0"/>
              <a:t>6/4/24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A6C14-56CE-AC9A-27B8-F0AC89F15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E9AF03-05D8-8E86-D753-6B811ED9A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7FB2-DDF5-AC41-9959-1FAC8EF3CFA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07747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930C0E-A150-FC43-E64B-4A3B54453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2EDCC0-12BE-F9B9-2CCA-DB0BD2192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A4D36-576D-60EB-A4F1-A9CECDE9A5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9D607-FCA0-A44A-9EFD-D91532FF0F11}" type="datetimeFigureOut">
              <a:rPr lang="en-GR" smtClean="0"/>
              <a:t>6/4/24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F8F5D-4110-EAE2-E923-FB66CFB23B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CB04E-97F9-F100-96A8-1C8BC5F795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D7FB2-DDF5-AC41-9959-1FAC8EF3CFAA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3638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A978FF7-0393-3011-9447-2A59FEFDD616}"/>
              </a:ext>
            </a:extLst>
          </p:cNvPr>
          <p:cNvSpPr txBox="1"/>
          <p:nvPr/>
        </p:nvSpPr>
        <p:spPr>
          <a:xfrm>
            <a:off x="5049078" y="1729061"/>
            <a:ext cx="6948063" cy="4203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</a:rPr>
              <a:t>Chambre de Commerce &amp;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</a:rPr>
              <a:t>d’Industrie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</a:rPr>
              <a:t> France 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</a:rPr>
              <a:t>Grèce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</a:rPr>
              <a:t> &amp;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</a:rPr>
              <a:t> </a:t>
            </a:r>
            <a:r>
              <a:rPr lang="en-GB" b="1" dirty="0" err="1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</a:rPr>
              <a:t>Comité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</a:rPr>
              <a:t> Fiscal</a:t>
            </a:r>
            <a:endParaRPr lang="el-GR" b="1" dirty="0">
              <a:solidFill>
                <a:schemeClr val="accent1">
                  <a:lumMod val="75000"/>
                </a:schemeClr>
              </a:solidFill>
              <a:latin typeface="Noto Sans" panose="020B0502040504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GB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Noto Sans" panose="020B0502040504020204" pitchFamily="34" charset="0"/>
              </a:rPr>
              <a:t>WEBINA</a:t>
            </a:r>
            <a:r>
              <a:rPr lang="el-GR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Noto Sans" panose="020B0502040504020204" pitchFamily="34" charset="0"/>
              </a:rPr>
              <a:t>Ι</a:t>
            </a:r>
            <a:r>
              <a:rPr lang="en-GB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Noto Sans" panose="020B0502040504020204" pitchFamily="34" charset="0"/>
              </a:rPr>
              <a:t>R</a:t>
            </a:r>
            <a:r>
              <a:rPr lang="el-GR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Noto Sans" panose="020B0502040504020204" pitchFamily="34" charset="0"/>
              </a:rPr>
              <a:t>Ε</a:t>
            </a:r>
            <a:r>
              <a:rPr lang="en-GB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Noto Sans" panose="020B0502040504020204" pitchFamily="34" charset="0"/>
              </a:rPr>
              <a:t> FISCAL</a:t>
            </a:r>
            <a:endParaRPr lang="el-GR" b="1" i="0" u="none" strike="noStrike" dirty="0">
              <a:solidFill>
                <a:schemeClr val="accent1">
                  <a:lumMod val="75000"/>
                </a:schemeClr>
              </a:solidFill>
              <a:effectLst/>
              <a:latin typeface="Noto Sans" panose="020B0502040504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l-GR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Noto Sans" panose="020B0502040504020204" pitchFamily="34" charset="0"/>
              </a:rPr>
              <a:t>Δευτέρα, 8 Απριλίου 2024</a:t>
            </a:r>
          </a:p>
          <a:p>
            <a:pPr algn="ctr">
              <a:lnSpc>
                <a:spcPct val="150000"/>
              </a:lnSpc>
            </a:pPr>
            <a:endParaRPr lang="el-GR" b="1" i="0" u="none" strike="noStrike" dirty="0">
              <a:solidFill>
                <a:schemeClr val="accent1">
                  <a:lumMod val="75000"/>
                </a:schemeClr>
              </a:solidFill>
              <a:effectLst/>
              <a:latin typeface="Noto Sans" panose="020B0502040504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l-GR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Noto Sans" panose="020B0502040504020204" pitchFamily="34" charset="0"/>
              </a:rPr>
              <a:t>ΝΕΑ ΣΥΜΒΑΣΗ ΑΠΟΦΥΓΗΣ ΔΙΠΛΗΣ ΦΟΡΟΛΟΓΙΑΣ</a:t>
            </a:r>
          </a:p>
          <a:p>
            <a:pPr algn="ctr">
              <a:lnSpc>
                <a:spcPct val="150000"/>
              </a:lnSpc>
            </a:pPr>
            <a:r>
              <a:rPr lang="el-GR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Noto Sans" panose="020B0502040504020204" pitchFamily="34" charset="0"/>
              </a:rPr>
              <a:t>ΕΛΛΑΔΑΣ – ΓΑΛΛΙΑΣ: </a:t>
            </a:r>
          </a:p>
          <a:p>
            <a:pPr algn="ctr">
              <a:lnSpc>
                <a:spcPct val="150000"/>
              </a:lnSpc>
            </a:pPr>
            <a:r>
              <a:rPr lang="el-GR" b="1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Noto Sans" panose="020B0502040504020204" pitchFamily="34" charset="0"/>
              </a:rPr>
              <a:t>ΤΙ ΑΛΛΑΖΕΙ – ΝΕΕΣ ΠΡΟΒΛΕΨΕΙΣ</a:t>
            </a:r>
          </a:p>
          <a:p>
            <a:pPr>
              <a:lnSpc>
                <a:spcPct val="150000"/>
              </a:lnSpc>
            </a:pPr>
            <a:endParaRPr lang="el-GR" b="1" dirty="0">
              <a:solidFill>
                <a:schemeClr val="accent1">
                  <a:lumMod val="75000"/>
                </a:schemeClr>
              </a:solidFill>
              <a:latin typeface="Noto Sans" panose="020B0502040504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l-GR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</a:rPr>
              <a:t>Κατερίνα </a:t>
            </a:r>
            <a:r>
              <a:rPr lang="el-GR" b="1" dirty="0" err="1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</a:rPr>
              <a:t>Πέρρου</a:t>
            </a:r>
            <a:r>
              <a:rPr lang="el-GR" b="1" dirty="0">
                <a:solidFill>
                  <a:schemeClr val="accent1">
                    <a:lumMod val="75000"/>
                  </a:schemeClr>
                </a:solidFill>
                <a:latin typeface="Noto Sans" panose="020B0502040504020204" pitchFamily="34" charset="0"/>
              </a:rPr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EB9BE13-F741-87CF-B8CE-E2BCCDBCE8D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891617" y="0"/>
            <a:ext cx="3105524" cy="2252599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89FF9F0E-18C3-CC46-0ECF-E993C8EF650B}"/>
              </a:ext>
            </a:extLst>
          </p:cNvPr>
          <p:cNvGrpSpPr/>
          <p:nvPr/>
        </p:nvGrpSpPr>
        <p:grpSpPr>
          <a:xfrm>
            <a:off x="0" y="0"/>
            <a:ext cx="5895217" cy="6858003"/>
            <a:chOff x="-2" y="-2"/>
            <a:chExt cx="5895217" cy="6858003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6125D00-2738-7A73-FF95-A7D0C8F87BA3}"/>
                </a:ext>
              </a:extLst>
            </p:cNvPr>
            <p:cNvSpPr/>
            <p:nvPr/>
          </p:nvSpPr>
          <p:spPr>
            <a:xfrm>
              <a:off x="1270055" y="-2"/>
              <a:ext cx="3706574" cy="6023707"/>
            </a:xfrm>
            <a:prstGeom prst="rect">
              <a:avLst/>
            </a:prstGeom>
            <a:gradFill>
              <a:gsLst>
                <a:gs pos="0">
                  <a:schemeClr val="accent2">
                    <a:alpha val="0"/>
                  </a:schemeClr>
                </a:gs>
                <a:gs pos="89000">
                  <a:schemeClr val="accent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40FB139-728C-16A2-AF44-871FB3700809}"/>
                </a:ext>
              </a:extLst>
            </p:cNvPr>
            <p:cNvSpPr/>
            <p:nvPr/>
          </p:nvSpPr>
          <p:spPr>
            <a:xfrm rot="5400000">
              <a:off x="-641155" y="3525031"/>
              <a:ext cx="3974123" cy="2691818"/>
            </a:xfrm>
            <a:prstGeom prst="rect">
              <a:avLst/>
            </a:prstGeom>
            <a:gradFill>
              <a:gsLst>
                <a:gs pos="0">
                  <a:schemeClr val="accent2">
                    <a:alpha val="0"/>
                  </a:schemeClr>
                </a:gs>
                <a:gs pos="72000">
                  <a:srgbClr val="3265C5">
                    <a:alpha val="91494"/>
                  </a:srgbClr>
                </a:gs>
                <a:gs pos="90000">
                  <a:schemeClr val="accent2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1593F6F-9A45-C9EC-DE73-ADE96CCB02B1}"/>
                </a:ext>
              </a:extLst>
            </p:cNvPr>
            <p:cNvSpPr/>
            <p:nvPr/>
          </p:nvSpPr>
          <p:spPr>
            <a:xfrm>
              <a:off x="2691816" y="6023705"/>
              <a:ext cx="3203399" cy="36341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R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363EBE31-DA69-4BA9-38B2-1E6408C563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1818" y="3738894"/>
            <a:ext cx="2284813" cy="228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689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773BD6-92B7-4FD8-93FA-8057D7B13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91" y="375065"/>
            <a:ext cx="10515600" cy="933726"/>
          </a:xfrm>
        </p:spPr>
        <p:txBody>
          <a:bodyPr/>
          <a:lstStyle/>
          <a:p>
            <a:r>
              <a:rPr lang="en-US" dirty="0" err="1"/>
              <a:t>Έ</a:t>
            </a:r>
            <a:r>
              <a:rPr lang="el-GR" dirty="0" err="1"/>
              <a:t>ννοια</a:t>
            </a:r>
            <a:r>
              <a:rPr lang="el-GR" dirty="0"/>
              <a:t> Μόνιμης Εγκατάστασης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C709F9-D838-45B4-A9F2-CAF576F16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757"/>
            <a:ext cx="10515600" cy="4477371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dirty="0">
                <a:solidFill>
                  <a:srgbClr val="FF0000"/>
                </a:solidFill>
                <a:sym typeface="Wingdings" pitchFamily="2" charset="2"/>
              </a:rPr>
              <a:t>Άρθρο 5§6 </a:t>
            </a:r>
            <a:r>
              <a:rPr lang="el-GR" dirty="0">
                <a:sym typeface="Wingdings" pitchFamily="2" charset="2"/>
              </a:rPr>
              <a:t> ανεξάρτητος αντιπρόσωπος περιορισμός έννοιας: </a:t>
            </a:r>
            <a:r>
              <a:rPr lang="el-GR" dirty="0"/>
              <a:t>όταν ένα πρόσωπο ενεργεί </a:t>
            </a:r>
            <a:r>
              <a:rPr lang="el-GR" dirty="0">
                <a:solidFill>
                  <a:srgbClr val="FF0000"/>
                </a:solidFill>
              </a:rPr>
              <a:t>αποκλειστικά ή σχεδόν αποκλειστικά</a:t>
            </a:r>
            <a:r>
              <a:rPr lang="el-GR" dirty="0"/>
              <a:t> (πωλήσεις &gt;90%) για λογαριασμό μίας ή περισσότερων επιχειρήσεων με τις οποίες </a:t>
            </a:r>
            <a:r>
              <a:rPr lang="el-GR" dirty="0">
                <a:solidFill>
                  <a:srgbClr val="FF0000"/>
                </a:solidFill>
              </a:rPr>
              <a:t>συνδέεται στενά</a:t>
            </a:r>
            <a:r>
              <a:rPr lang="el-GR" dirty="0"/>
              <a:t>, αυτό το πρόσωπο </a:t>
            </a:r>
            <a:r>
              <a:rPr lang="el-GR" dirty="0">
                <a:solidFill>
                  <a:srgbClr val="FF0000"/>
                </a:solidFill>
              </a:rPr>
              <a:t>δεν θεωρείται </a:t>
            </a:r>
            <a:r>
              <a:rPr lang="el-GR" dirty="0"/>
              <a:t>ανεξάρτητος αντιπρόσωπος 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dirty="0"/>
              <a:t>***</a:t>
            </a:r>
            <a:r>
              <a:rPr lang="el-GR" dirty="0"/>
              <a:t>«</a:t>
            </a:r>
            <a:r>
              <a:rPr lang="en-US" dirty="0" err="1"/>
              <a:t>Στ</a:t>
            </a:r>
            <a:r>
              <a:rPr lang="el-GR" dirty="0" err="1"/>
              <a:t>ενά</a:t>
            </a:r>
            <a:r>
              <a:rPr lang="el-GR" dirty="0"/>
              <a:t> συνδεδεμένα πρόσωπα» </a:t>
            </a:r>
            <a:r>
              <a:rPr lang="el-GR" dirty="0">
                <a:sym typeface="Wingdings" pitchFamily="2" charset="2"/>
              </a:rPr>
              <a:t> άρθρο 5§8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24836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773BD6-92B7-4FD8-93FA-8057D7B13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91" y="375065"/>
            <a:ext cx="10515600" cy="933726"/>
          </a:xfrm>
        </p:spPr>
        <p:txBody>
          <a:bodyPr/>
          <a:lstStyle/>
          <a:p>
            <a:r>
              <a:rPr lang="el-GR" dirty="0"/>
              <a:t>Συνδεδεμένες επιχειρήσεις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C709F9-D838-45B4-A9F2-CAF576F16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757"/>
            <a:ext cx="10515600" cy="4477371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dirty="0">
                <a:solidFill>
                  <a:srgbClr val="FF0000"/>
                </a:solidFill>
                <a:sym typeface="Wingdings" pitchFamily="2" charset="2"/>
              </a:rPr>
              <a:t>Άρθρο 9 </a:t>
            </a:r>
            <a:r>
              <a:rPr lang="el-GR" dirty="0">
                <a:sym typeface="Wingdings" pitchFamily="2" charset="2"/>
              </a:rPr>
              <a:t> προστίθεται η παράγραφος 2  νομική βάση για προσαρμογές, έτσι ώστε να αποφεύγεται η διπλή φορολογία</a:t>
            </a:r>
          </a:p>
        </p:txBody>
      </p:sp>
    </p:spTree>
    <p:extLst>
      <p:ext uri="{BB962C8B-B14F-4D97-AF65-F5344CB8AC3E}">
        <p14:creationId xmlns:p14="http://schemas.microsoft.com/office/powerpoint/2010/main" val="3138055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773BD6-92B7-4FD8-93FA-8057D7B13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91" y="375065"/>
            <a:ext cx="10515600" cy="933726"/>
          </a:xfrm>
        </p:spPr>
        <p:txBody>
          <a:bodyPr/>
          <a:lstStyle/>
          <a:p>
            <a:r>
              <a:rPr lang="el-GR" dirty="0"/>
              <a:t>Κέρδη επιχειρήσεων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C709F9-D838-45B4-A9F2-CAF576F16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757"/>
            <a:ext cx="10515600" cy="4477371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dirty="0">
                <a:solidFill>
                  <a:srgbClr val="FF0000"/>
                </a:solidFill>
                <a:sym typeface="Wingdings" pitchFamily="2" charset="2"/>
              </a:rPr>
              <a:t>Ελευθέρια επαγγέλματα </a:t>
            </a:r>
            <a:r>
              <a:rPr lang="el-GR" dirty="0">
                <a:sym typeface="Wingdings" pitchFamily="2" charset="2"/>
              </a:rPr>
              <a:t>(παλαιό άρθρο 16)  καταλαμβάνονται από το άρθρο 7 «κέρδη επιχειρήσεων»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28963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773BD6-92B7-4FD8-93FA-8057D7B13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91" y="375065"/>
            <a:ext cx="10515600" cy="933726"/>
          </a:xfrm>
        </p:spPr>
        <p:txBody>
          <a:bodyPr/>
          <a:lstStyle/>
          <a:p>
            <a:r>
              <a:rPr lang="el-GR" dirty="0"/>
              <a:t>Ωφέλεια από κεφάλαιο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C709F9-D838-45B4-A9F2-CAF576F16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757"/>
            <a:ext cx="10515600" cy="4477371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200" dirty="0">
                <a:sym typeface="Wingdings" pitchFamily="2" charset="2"/>
              </a:rPr>
              <a:t>Άρθρο 13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200" dirty="0">
                <a:sym typeface="Wingdings" pitchFamily="2" charset="2"/>
              </a:rPr>
              <a:t>Φορολογείται και στα </a:t>
            </a:r>
            <a:r>
              <a:rPr lang="el-GR" sz="2200" dirty="0">
                <a:solidFill>
                  <a:srgbClr val="FF0000"/>
                </a:solidFill>
                <a:sym typeface="Wingdings" pitchFamily="2" charset="2"/>
              </a:rPr>
              <a:t>ΔΥΟ ΚΡΑΤΗ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200" dirty="0">
                <a:sym typeface="Wingdings" pitchFamily="2" charset="2"/>
              </a:rPr>
              <a:t>Η εκποίηση </a:t>
            </a:r>
            <a:r>
              <a:rPr lang="el-GR" sz="2200" dirty="0">
                <a:solidFill>
                  <a:srgbClr val="FF0000"/>
                </a:solidFill>
                <a:sym typeface="Wingdings" pitchFamily="2" charset="2"/>
              </a:rPr>
              <a:t>ακίνητης</a:t>
            </a:r>
            <a:r>
              <a:rPr lang="el-GR" sz="2200" dirty="0">
                <a:sym typeface="Wingdings" pitchFamily="2" charset="2"/>
              </a:rPr>
              <a:t> περιουσίας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200" dirty="0">
                <a:sym typeface="Wingdings" pitchFamily="2" charset="2"/>
              </a:rPr>
              <a:t>Η ε</a:t>
            </a:r>
            <a:r>
              <a:rPr lang="el-GR" sz="2200" dirty="0"/>
              <a:t>κποίηση </a:t>
            </a:r>
            <a:r>
              <a:rPr lang="el-GR" sz="2200" dirty="0">
                <a:solidFill>
                  <a:srgbClr val="FF0000"/>
                </a:solidFill>
              </a:rPr>
              <a:t>μετοχών</a:t>
            </a:r>
            <a:r>
              <a:rPr lang="el-GR" sz="2200" dirty="0"/>
              <a:t>, δικαιωμάτων ή παρεμφερών συμμετοχών, όπως συμμετοχές σε προσωπική εταιρία ή </a:t>
            </a:r>
            <a:r>
              <a:rPr lang="el-GR" sz="2200" dirty="0" err="1"/>
              <a:t>εμπίστευμα</a:t>
            </a:r>
            <a:r>
              <a:rPr lang="el-GR" sz="2200" dirty="0"/>
              <a:t> (</a:t>
            </a:r>
            <a:r>
              <a:rPr lang="en-US" sz="2200" dirty="0"/>
              <a:t>trust</a:t>
            </a:r>
            <a:r>
              <a:rPr lang="el-GR" sz="2200" dirty="0"/>
              <a:t>), αν σε οποιαδήποτε χρονική στιγμή κατά τη διάρκεια των 365 ημερών που προηγούνται της εκποίησης η αξία αυτών &gt;50% προέρχεται </a:t>
            </a:r>
            <a:r>
              <a:rPr lang="el-GR" sz="2200" dirty="0">
                <a:solidFill>
                  <a:srgbClr val="FF0000"/>
                </a:solidFill>
              </a:rPr>
              <a:t>από ακίνητη περιουσία</a:t>
            </a:r>
            <a:endParaRPr lang="el-GR" sz="2200" dirty="0">
              <a:solidFill>
                <a:srgbClr val="FF0000"/>
              </a:solidFill>
              <a:sym typeface="Wingdings" pitchFamily="2" charset="2"/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200" dirty="0">
                <a:sym typeface="Wingdings" pitchFamily="2" charset="2"/>
              </a:rPr>
              <a:t>Η εκποίηση </a:t>
            </a:r>
            <a:r>
              <a:rPr lang="el-GR" sz="2200" dirty="0">
                <a:solidFill>
                  <a:srgbClr val="FF0000"/>
                </a:solidFill>
                <a:sym typeface="Wingdings" pitchFamily="2" charset="2"/>
              </a:rPr>
              <a:t>κινητής περιουσίας </a:t>
            </a:r>
            <a:r>
              <a:rPr lang="el-GR" sz="2200" dirty="0">
                <a:sym typeface="Wingdings" pitchFamily="2" charset="2"/>
              </a:rPr>
              <a:t>που ανήκει </a:t>
            </a:r>
            <a:r>
              <a:rPr lang="el-GR" sz="2200" dirty="0">
                <a:solidFill>
                  <a:srgbClr val="FF0000"/>
                </a:solidFill>
                <a:sym typeface="Wingdings" pitchFamily="2" charset="2"/>
              </a:rPr>
              <a:t>σε ΜΕ</a:t>
            </a:r>
            <a:r>
              <a:rPr lang="el-GR" sz="2200" dirty="0">
                <a:sym typeface="Wingdings" pitchFamily="2" charset="2"/>
              </a:rPr>
              <a:t>, και η εκποίηση </a:t>
            </a:r>
            <a:r>
              <a:rPr lang="el-GR" sz="2200" dirty="0">
                <a:solidFill>
                  <a:srgbClr val="FF0000"/>
                </a:solidFill>
                <a:sym typeface="Wingdings" pitchFamily="2" charset="2"/>
              </a:rPr>
              <a:t>της ΜΕ </a:t>
            </a:r>
          </a:p>
        </p:txBody>
      </p:sp>
    </p:spTree>
    <p:extLst>
      <p:ext uri="{BB962C8B-B14F-4D97-AF65-F5344CB8AC3E}">
        <p14:creationId xmlns:p14="http://schemas.microsoft.com/office/powerpoint/2010/main" val="330714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773BD6-92B7-4FD8-93FA-8057D7B13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91" y="375065"/>
            <a:ext cx="10515600" cy="933726"/>
          </a:xfrm>
        </p:spPr>
        <p:txBody>
          <a:bodyPr/>
          <a:lstStyle/>
          <a:p>
            <a:r>
              <a:rPr lang="el-GR" dirty="0"/>
              <a:t>Ωφέλεια από κεφάλαιο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C709F9-D838-45B4-A9F2-CAF576F16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757"/>
            <a:ext cx="10515600" cy="4477371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300" dirty="0">
                <a:sym typeface="Wingdings" pitchFamily="2" charset="2"/>
              </a:rPr>
              <a:t>Άρθρο 13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300" dirty="0">
                <a:sym typeface="Wingdings" pitchFamily="2" charset="2"/>
              </a:rPr>
              <a:t>Φορολογείται στο </a:t>
            </a:r>
            <a:r>
              <a:rPr lang="el-GR" sz="2300" dirty="0">
                <a:solidFill>
                  <a:srgbClr val="FF0000"/>
                </a:solidFill>
                <a:sym typeface="Wingdings" pitchFamily="2" charset="2"/>
              </a:rPr>
              <a:t>κράτος σημαίας ή πραγματικής έδρας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300" dirty="0">
                <a:sym typeface="Wingdings" pitchFamily="2" charset="2"/>
              </a:rPr>
              <a:t>Η εκποίηση περιουσίας ναυτιλιακής ή αεροπορικής επιχείρησης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300" dirty="0">
                <a:sym typeface="Wingdings" pitchFamily="2" charset="2"/>
              </a:rPr>
              <a:t>Φορολογείται </a:t>
            </a:r>
            <a:r>
              <a:rPr lang="el-GR" sz="2300" dirty="0">
                <a:solidFill>
                  <a:srgbClr val="FF0000"/>
                </a:solidFill>
                <a:sym typeface="Wingdings" pitchFamily="2" charset="2"/>
              </a:rPr>
              <a:t>ΜΟΝΟ </a:t>
            </a:r>
            <a:r>
              <a:rPr lang="el-GR" sz="2300" dirty="0">
                <a:sym typeface="Wingdings" pitchFamily="2" charset="2"/>
              </a:rPr>
              <a:t>στο κράτος </a:t>
            </a:r>
            <a:r>
              <a:rPr lang="el-GR" sz="2300" dirty="0">
                <a:solidFill>
                  <a:srgbClr val="FF0000"/>
                </a:solidFill>
                <a:sym typeface="Wingdings" pitchFamily="2" charset="2"/>
              </a:rPr>
              <a:t>ΚΑΤΟΙΚΙΑΣ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300" dirty="0">
                <a:sym typeface="Wingdings" pitchFamily="2" charset="2"/>
              </a:rPr>
              <a:t>Όλες οι άλλες περιπτώσεις</a:t>
            </a:r>
          </a:p>
        </p:txBody>
      </p:sp>
    </p:spTree>
    <p:extLst>
      <p:ext uri="{BB962C8B-B14F-4D97-AF65-F5344CB8AC3E}">
        <p14:creationId xmlns:p14="http://schemas.microsoft.com/office/powerpoint/2010/main" val="3095094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773BD6-92B7-4FD8-93FA-8057D7B13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91" y="375065"/>
            <a:ext cx="10515600" cy="933726"/>
          </a:xfrm>
        </p:spPr>
        <p:txBody>
          <a:bodyPr/>
          <a:lstStyle/>
          <a:p>
            <a:r>
              <a:rPr lang="el-GR" dirty="0"/>
              <a:t>Ωφέλεια από κεφάλαιο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C709F9-D838-45B4-A9F2-CAF576F16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757"/>
            <a:ext cx="10515600" cy="4477371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300" dirty="0">
                <a:sym typeface="Wingdings" pitchFamily="2" charset="2"/>
              </a:rPr>
              <a:t>Άρθρο 13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300" dirty="0">
                <a:sym typeface="Wingdings" pitchFamily="2" charset="2"/>
              </a:rPr>
              <a:t>Φορολογείται στο </a:t>
            </a:r>
            <a:r>
              <a:rPr lang="el-GR" sz="2300" dirty="0">
                <a:solidFill>
                  <a:srgbClr val="FF0000"/>
                </a:solidFill>
                <a:sym typeface="Wingdings" pitchFamily="2" charset="2"/>
              </a:rPr>
              <a:t>κράτος σημαίας ή πραγματικής έδρας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300" dirty="0">
                <a:sym typeface="Wingdings" pitchFamily="2" charset="2"/>
              </a:rPr>
              <a:t>Η εκποίηση περιουσίας ναυτιλιακής ή αεροπορικής επιχείρησης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300" dirty="0">
                <a:sym typeface="Wingdings" pitchFamily="2" charset="2"/>
              </a:rPr>
              <a:t>Φορολογείται </a:t>
            </a:r>
            <a:r>
              <a:rPr lang="el-GR" sz="2300" dirty="0">
                <a:solidFill>
                  <a:srgbClr val="FF0000"/>
                </a:solidFill>
                <a:sym typeface="Wingdings" pitchFamily="2" charset="2"/>
              </a:rPr>
              <a:t>ΜΟΝΟ </a:t>
            </a:r>
            <a:r>
              <a:rPr lang="el-GR" sz="2300" dirty="0">
                <a:sym typeface="Wingdings" pitchFamily="2" charset="2"/>
              </a:rPr>
              <a:t>στο κράτος </a:t>
            </a:r>
            <a:r>
              <a:rPr lang="el-GR" sz="2300" dirty="0">
                <a:solidFill>
                  <a:srgbClr val="FF0000"/>
                </a:solidFill>
                <a:sym typeface="Wingdings" pitchFamily="2" charset="2"/>
              </a:rPr>
              <a:t>ΚΑΤΟΙΚΙΑΣ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300" dirty="0">
                <a:sym typeface="Wingdings" pitchFamily="2" charset="2"/>
              </a:rPr>
              <a:t>Όλες οι άλλες περιπτώσεις</a:t>
            </a:r>
          </a:p>
        </p:txBody>
      </p:sp>
    </p:spTree>
    <p:extLst>
      <p:ext uri="{BB962C8B-B14F-4D97-AF65-F5344CB8AC3E}">
        <p14:creationId xmlns:p14="http://schemas.microsoft.com/office/powerpoint/2010/main" val="1607177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773BD6-92B7-4FD8-93FA-8057D7B13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91" y="375065"/>
            <a:ext cx="10515600" cy="933726"/>
          </a:xfrm>
        </p:spPr>
        <p:txBody>
          <a:bodyPr/>
          <a:lstStyle/>
          <a:p>
            <a:r>
              <a:rPr lang="el-GR" dirty="0"/>
              <a:t>Μερίσματα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C709F9-D838-45B4-A9F2-CAF576F16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757"/>
            <a:ext cx="10515600" cy="4477371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300" b="1" dirty="0">
                <a:sym typeface="Wingdings" pitchFamily="2" charset="2"/>
              </a:rPr>
              <a:t>Μηδενική παρακράτηση </a:t>
            </a:r>
            <a:r>
              <a:rPr lang="el-GR" sz="2300" dirty="0">
                <a:sym typeface="Wingdings" pitchFamily="2" charset="2"/>
              </a:rPr>
              <a:t>στα </a:t>
            </a:r>
            <a:r>
              <a:rPr lang="el-GR" sz="2300" dirty="0">
                <a:solidFill>
                  <a:srgbClr val="FF0000"/>
                </a:solidFill>
                <a:sym typeface="Wingdings" pitchFamily="2" charset="2"/>
              </a:rPr>
              <a:t>μερίσματα</a:t>
            </a:r>
            <a:r>
              <a:rPr lang="el-GR" sz="2300" dirty="0">
                <a:sym typeface="Wingdings" pitchFamily="2" charset="2"/>
              </a:rPr>
              <a:t> αν ο πραγματικός δικαιούχος είναι ΕΤΑΙΡΕΙΑ κάτοικος </a:t>
            </a:r>
            <a:r>
              <a:rPr lang="el-GR" sz="2300" dirty="0" err="1">
                <a:sym typeface="Wingdings" pitchFamily="2" charset="2"/>
              </a:rPr>
              <a:t>αντισυμβαλλομένης</a:t>
            </a:r>
            <a:r>
              <a:rPr lang="el-GR" sz="2300" dirty="0">
                <a:sym typeface="Wingdings" pitchFamily="2" charset="2"/>
              </a:rPr>
              <a:t> που </a:t>
            </a:r>
            <a:r>
              <a:rPr lang="el-GR" sz="2300" dirty="0">
                <a:solidFill>
                  <a:srgbClr val="FF0000"/>
                </a:solidFill>
                <a:sym typeface="Wingdings" pitchFamily="2" charset="2"/>
              </a:rPr>
              <a:t>κατέχει ΑΜΕΣΑ &gt;5% για 24 μήνες προ της καταβολής μερίσματος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3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l-GR" sz="2300" dirty="0">
                <a:sym typeface="Wingdings" pitchFamily="2" charset="2"/>
              </a:rPr>
              <a:t>Στην παλαιά σύμβαση δεν υπήρχε περιορισμός στην παρακράτηση στη χώρα πηγής, αλλά λόγω εφαρμογής της Οδηγίας μητρικών θυγατρικών, το κενό καλυπτόταν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300" dirty="0">
                <a:sym typeface="Wingdings" pitchFamily="2" charset="2"/>
              </a:rPr>
              <a:t>Για τα ΦΠ και λοιπά ΝΠ η παρακράτηση μπορεί να είναι </a:t>
            </a:r>
            <a:r>
              <a:rPr lang="el-GR" sz="2300" dirty="0">
                <a:solidFill>
                  <a:srgbClr val="FF0000"/>
                </a:solidFill>
                <a:sym typeface="Wingdings" pitchFamily="2" charset="2"/>
              </a:rPr>
              <a:t>ως 15%</a:t>
            </a:r>
          </a:p>
        </p:txBody>
      </p:sp>
    </p:spTree>
    <p:extLst>
      <p:ext uri="{BB962C8B-B14F-4D97-AF65-F5344CB8AC3E}">
        <p14:creationId xmlns:p14="http://schemas.microsoft.com/office/powerpoint/2010/main" val="259510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773BD6-92B7-4FD8-93FA-8057D7B13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91" y="375065"/>
            <a:ext cx="10515600" cy="933726"/>
          </a:xfrm>
        </p:spPr>
        <p:txBody>
          <a:bodyPr/>
          <a:lstStyle/>
          <a:p>
            <a:r>
              <a:rPr lang="el-GR" dirty="0"/>
              <a:t>Τόκοι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C709F9-D838-45B4-A9F2-CAF576F16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757"/>
            <a:ext cx="10515600" cy="4477371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300" dirty="0">
                <a:sym typeface="Wingdings" pitchFamily="2" charset="2"/>
              </a:rPr>
              <a:t> </a:t>
            </a:r>
            <a:r>
              <a:rPr lang="el-GR" sz="2300" dirty="0">
                <a:solidFill>
                  <a:srgbClr val="FF0000"/>
                </a:solidFill>
                <a:sym typeface="Wingdings" pitchFamily="2" charset="2"/>
              </a:rPr>
              <a:t>Παρακράτηση</a:t>
            </a:r>
            <a:r>
              <a:rPr lang="el-GR" sz="2300" dirty="0">
                <a:sym typeface="Wingdings" pitchFamily="2" charset="2"/>
              </a:rPr>
              <a:t> στην πηγή (πραγματικό δικαιούχος) </a:t>
            </a:r>
            <a:r>
              <a:rPr lang="el-GR" sz="2300" dirty="0">
                <a:solidFill>
                  <a:srgbClr val="FF0000"/>
                </a:solidFill>
                <a:sym typeface="Wingdings" pitchFamily="2" charset="2"/>
              </a:rPr>
              <a:t>ως 5%</a:t>
            </a:r>
            <a:r>
              <a:rPr lang="el-GR" sz="2300" dirty="0">
                <a:sym typeface="Wingdings" pitchFamily="2" charset="2"/>
              </a:rPr>
              <a:t> (ήταν ως 12%  για τη Γαλλία, ως 10% για την Ελλάδα)   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300" b="1" dirty="0">
                <a:sym typeface="Wingdings" pitchFamily="2" charset="2"/>
              </a:rPr>
              <a:t>Μηδενική παρακράτηση </a:t>
            </a:r>
            <a:r>
              <a:rPr lang="el-GR" sz="2300" dirty="0">
                <a:sym typeface="Wingdings" pitchFamily="2" charset="2"/>
              </a:rPr>
              <a:t>στους τόκους αν ο πραγματικός δικαιούχος κάτοικος </a:t>
            </a:r>
            <a:r>
              <a:rPr lang="el-GR" sz="2300" dirty="0" err="1">
                <a:sym typeface="Wingdings" pitchFamily="2" charset="2"/>
              </a:rPr>
              <a:t>αντισυμβαλλομένης</a:t>
            </a:r>
            <a:r>
              <a:rPr lang="el-GR" sz="2300" dirty="0">
                <a:sym typeface="Wingdings" pitchFamily="2" charset="2"/>
              </a:rPr>
              <a:t> </a:t>
            </a:r>
            <a:r>
              <a:rPr lang="el-GR" sz="2300" dirty="0">
                <a:solidFill>
                  <a:srgbClr val="FF0000"/>
                </a:solidFill>
                <a:sym typeface="Wingdings" pitchFamily="2" charset="2"/>
              </a:rPr>
              <a:t>και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300" dirty="0">
                <a:sym typeface="Wingdings" pitchFamily="2" charset="2"/>
              </a:rPr>
              <a:t>Λήπτης ή καταβάλλων είναι το </a:t>
            </a:r>
            <a:r>
              <a:rPr lang="el-GR" sz="2300" b="1" dirty="0">
                <a:sym typeface="Wingdings" pitchFamily="2" charset="2"/>
              </a:rPr>
              <a:t>Κράτος ή η Κεντρική Τράπεζα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300" b="1" dirty="0">
                <a:sym typeface="Wingdings" pitchFamily="2" charset="2"/>
              </a:rPr>
              <a:t>Τραπεζικά</a:t>
            </a:r>
            <a:r>
              <a:rPr lang="el-GR" sz="2300" dirty="0">
                <a:sym typeface="Wingdings" pitchFamily="2" charset="2"/>
              </a:rPr>
              <a:t> δάνεια γενικά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300" dirty="0">
                <a:sym typeface="Wingdings" pitchFamily="2" charset="2"/>
              </a:rPr>
              <a:t>Τόκοι από </a:t>
            </a:r>
            <a:r>
              <a:rPr lang="el-GR" sz="2300" b="1" dirty="0">
                <a:sym typeface="Wingdings" pitchFamily="2" charset="2"/>
              </a:rPr>
              <a:t>συναλλαγές επί πιστώσει </a:t>
            </a:r>
          </a:p>
        </p:txBody>
      </p:sp>
    </p:spTree>
    <p:extLst>
      <p:ext uri="{BB962C8B-B14F-4D97-AF65-F5344CB8AC3E}">
        <p14:creationId xmlns:p14="http://schemas.microsoft.com/office/powerpoint/2010/main" val="1164885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773BD6-92B7-4FD8-93FA-8057D7B13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91" y="375065"/>
            <a:ext cx="10515600" cy="933726"/>
          </a:xfrm>
        </p:spPr>
        <p:txBody>
          <a:bodyPr>
            <a:normAutofit/>
          </a:bodyPr>
          <a:lstStyle/>
          <a:p>
            <a:r>
              <a:rPr lang="el-GR" dirty="0"/>
              <a:t>Οργανισμοί Συλλογικών Επενδύσεων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C709F9-D838-45B4-A9F2-CAF576F16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757"/>
            <a:ext cx="10515600" cy="4477371"/>
          </a:xfrm>
        </p:spPr>
        <p:txBody>
          <a:bodyPr anchor="ctr">
            <a:norm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l-G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Ένας οργανισμός συλλογικών επενδύσεων που είναι </a:t>
            </a:r>
            <a:r>
              <a:rPr lang="el-GR" sz="2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εγκατεστημένος</a:t>
            </a:r>
            <a:r>
              <a:rPr lang="el-G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σε ένα Συμβαλλόμενο Κράτος, και </a:t>
            </a:r>
            <a:r>
              <a:rPr lang="el-GR" sz="2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εξομοιώνεται</a:t>
            </a:r>
            <a:r>
              <a:rPr lang="el-G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σύμφωνα με την εσωτερική νομοθεσία του άλλου Συμβαλλόμενου Κράτους με οργανισμό συλλογικών επενδύσεων, </a:t>
            </a:r>
            <a:r>
              <a:rPr lang="el-GR" sz="2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δικαιούται τα προνόμια που προβλέπονται στις διατάξεις των Άρθρων 10 και 11 </a:t>
            </a:r>
            <a:r>
              <a:rPr lang="el-G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για το μέρος του εισοδήματος που αντιστοιχεί στα δικαιώματα επί κεφαλαίων τα οποία κατέχουν πρόσωπα που είναι </a:t>
            </a:r>
            <a:r>
              <a:rPr lang="el-GR" sz="2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κάτοικοι οποιουδήποτε από τα Συμβαλλόμενα Κράτη </a:t>
            </a:r>
            <a:r>
              <a:rPr lang="el-G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ή </a:t>
            </a:r>
            <a:r>
              <a:rPr lang="el-GR" sz="2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πρόσωπα που είναι κάτοικοι οποιουδήποτε άλλου Κράτους </a:t>
            </a:r>
            <a:r>
              <a:rPr lang="el-G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 το οποίο το Συμβαλλόμενο Κράτος όπου αποκτήθηκαν μερίσματα ή τόκοι έχει συνάψει συμφωνία διοικητικής συνδρομής με σκοπό την πρόληψη της φοροδιαφυγής και της </a:t>
            </a:r>
            <a:r>
              <a:rPr lang="el-GR" sz="2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φοροαποφυγής</a:t>
            </a:r>
            <a:r>
              <a:rPr lang="el-GR" sz="2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R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1196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773BD6-92B7-4FD8-93FA-8057D7B13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91" y="375065"/>
            <a:ext cx="10515600" cy="933726"/>
          </a:xfrm>
        </p:spPr>
        <p:txBody>
          <a:bodyPr/>
          <a:lstStyle/>
          <a:p>
            <a:r>
              <a:rPr lang="el-GR" dirty="0"/>
              <a:t>Δικαιώματα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C709F9-D838-45B4-A9F2-CAF576F16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757"/>
            <a:ext cx="10515600" cy="4477371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300" b="1" dirty="0">
                <a:sym typeface="Wingdings" pitchFamily="2" charset="2"/>
              </a:rPr>
              <a:t>Διατηρήθηκε η ρύθμιση της παλαιάς Σύμβασης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300" b="1" dirty="0">
                <a:sym typeface="Wingdings" pitchFamily="2" charset="2"/>
              </a:rPr>
              <a:t>Ως</a:t>
            </a:r>
            <a:r>
              <a:rPr lang="el-GR" sz="2300" b="1" dirty="0">
                <a:solidFill>
                  <a:srgbClr val="FF0000"/>
                </a:solidFill>
                <a:sym typeface="Wingdings" pitchFamily="2" charset="2"/>
              </a:rPr>
              <a:t> 5%</a:t>
            </a:r>
            <a:r>
              <a:rPr lang="el-GR" sz="2300" b="1" dirty="0">
                <a:sym typeface="Wingdings" pitchFamily="2" charset="2"/>
              </a:rPr>
              <a:t> παρακράτηση στην πηγή (πραγματικός δικαιούχος)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300" b="1" dirty="0">
                <a:solidFill>
                  <a:srgbClr val="FF0000"/>
                </a:solidFill>
                <a:sym typeface="Wingdings" pitchFamily="2" charset="2"/>
              </a:rPr>
              <a:t>Αφαιρέθηκαν από τον ορισμό </a:t>
            </a:r>
            <a:r>
              <a:rPr lang="el-GR" sz="2300" b="1" dirty="0">
                <a:sym typeface="Wingdings" pitchFamily="2" charset="2"/>
              </a:rPr>
              <a:t>οι αμοιβές για «</a:t>
            </a:r>
            <a:r>
              <a:rPr lang="el-GR" sz="2300" b="1" dirty="0"/>
              <a:t>χρήση ή δικαίωμα χρήσης βιομηχανικού, εμπορικού ή επιστημονικού εξοπλισμού»</a:t>
            </a:r>
            <a:endParaRPr lang="el-GR" sz="2300" b="1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37374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2DF58F5D-15D6-C775-DD72-A32D2D9F4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6616" y="1640390"/>
            <a:ext cx="2228578" cy="2387600"/>
          </a:xfrm>
        </p:spPr>
        <p:txBody>
          <a:bodyPr/>
          <a:lstStyle/>
          <a:p>
            <a:r>
              <a:rPr lang="en-GR" dirty="0"/>
              <a:t>1</a:t>
            </a:r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68F689AC-CDFB-D183-7ACA-0C96D08F9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616" y="3854469"/>
            <a:ext cx="4923295" cy="1363141"/>
          </a:xfrm>
        </p:spPr>
        <p:txBody>
          <a:bodyPr/>
          <a:lstStyle/>
          <a:p>
            <a:r>
              <a:rPr lang="el-GR" dirty="0"/>
              <a:t>Πεδίο εφαρμογής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4103195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2DF58F5D-15D6-C775-DD72-A32D2D9F4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6616" y="1640390"/>
            <a:ext cx="2228578" cy="2387600"/>
          </a:xfrm>
        </p:spPr>
        <p:txBody>
          <a:bodyPr/>
          <a:lstStyle/>
          <a:p>
            <a:r>
              <a:rPr lang="en-US" dirty="0"/>
              <a:t>3</a:t>
            </a:r>
            <a:endParaRPr lang="en-GR" dirty="0"/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68F689AC-CDFB-D183-7ACA-0C96D08F9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616" y="3854469"/>
            <a:ext cx="4923295" cy="1363141"/>
          </a:xfrm>
        </p:spPr>
        <p:txBody>
          <a:bodyPr/>
          <a:lstStyle/>
          <a:p>
            <a:r>
              <a:rPr lang="el-GR" dirty="0"/>
              <a:t>Διαδικαστικές ρυθμίσεις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616834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773BD6-92B7-4FD8-93FA-8057D7B13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91" y="375065"/>
            <a:ext cx="10515600" cy="933726"/>
          </a:xfrm>
        </p:spPr>
        <p:txBody>
          <a:bodyPr/>
          <a:lstStyle/>
          <a:p>
            <a:r>
              <a:rPr lang="el-GR" dirty="0"/>
              <a:t>Εξάλειψη Διπλής Φορολογίας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C709F9-D838-45B4-A9F2-CAF576F16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757"/>
            <a:ext cx="10515600" cy="4477371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400" b="1" dirty="0">
                <a:sym typeface="Wingdings" pitchFamily="2" charset="2"/>
              </a:rPr>
              <a:t>Εξάλειψη διπλής φορολογίας στην Ελλάδα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dirty="0">
                <a:sym typeface="Wingdings" pitchFamily="2" charset="2"/>
              </a:rPr>
              <a:t>Συνήθης πίστωση 	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l-GR" dirty="0">
                <a:sym typeface="Wingdings" pitchFamily="2" charset="2"/>
              </a:rPr>
              <a:t>Εξαίρεση με προοδευτικότητα </a:t>
            </a:r>
          </a:p>
        </p:txBody>
      </p:sp>
    </p:spTree>
    <p:extLst>
      <p:ext uri="{BB962C8B-B14F-4D97-AF65-F5344CB8AC3E}">
        <p14:creationId xmlns:p14="http://schemas.microsoft.com/office/powerpoint/2010/main" val="3424755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773BD6-92B7-4FD8-93FA-8057D7B13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91" y="375065"/>
            <a:ext cx="10515600" cy="933726"/>
          </a:xfrm>
        </p:spPr>
        <p:txBody>
          <a:bodyPr/>
          <a:lstStyle/>
          <a:p>
            <a:r>
              <a:rPr lang="el-GR" dirty="0"/>
              <a:t>Πιστοποιητικό Φορολογικής Κατοικίας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C709F9-D838-45B4-A9F2-CAF576F16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757"/>
            <a:ext cx="10515600" cy="4477371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Άρθρο 28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Προκειμένου να λάβουν σε ένα Συμβαλλόμενο Κράτος </a:t>
            </a:r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τα προνόμια που προβλέπονται </a:t>
            </a:r>
            <a:r>
              <a:rPr lang="el-G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στα Άρθρα 10, 11 και 12, </a:t>
            </a:r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οι κάτοικοι του άλλου Συμβαλλόμενου Κράτους πρέπει να προσκομίσουν </a:t>
            </a:r>
            <a:r>
              <a:rPr lang="el-GR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δεόντως επικυρωμένο πιστοποιητικό φορολογικής κατοικία</a:t>
            </a:r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ς από τη φορολογική διοίκηση αυτού του άλλου Κράτους, εκτός αν οι αρμόδιες αρχές συμφωνήσουν διαφορετικά.  </a:t>
            </a:r>
            <a:endParaRPr lang="el-GR" sz="2400" b="1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157313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773BD6-92B7-4FD8-93FA-8057D7B13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91" y="375065"/>
            <a:ext cx="10515600" cy="933726"/>
          </a:xfrm>
        </p:spPr>
        <p:txBody>
          <a:bodyPr/>
          <a:lstStyle/>
          <a:p>
            <a:r>
              <a:rPr lang="el-GR" dirty="0"/>
              <a:t>Επίλυση Διαφορών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C709F9-D838-45B4-A9F2-CAF576F16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104" y="1182757"/>
            <a:ext cx="11131826" cy="4477371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Άρθρο 23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Διαδικασία Αμοιβαίου Διακανονισμού </a:t>
            </a:r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  <a:sym typeface="Wingdings" pitchFamily="2" charset="2"/>
              </a:rPr>
              <a:t> </a:t>
            </a:r>
            <a:r>
              <a:rPr lang="el-GR" sz="24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sym typeface="Wingdings" pitchFamily="2" charset="2"/>
              </a:rPr>
              <a:t>τριετής προθεσμία </a:t>
            </a:r>
            <a:r>
              <a:rPr lang="el-GR" sz="2400" dirty="0">
                <a:effectLst/>
                <a:latin typeface="Arial" panose="020B0604020202020204" pitchFamily="34" charset="0"/>
                <a:ea typeface="Calibri" panose="020F0502020204030204" pitchFamily="34" charset="0"/>
                <a:sym typeface="Wingdings" pitchFamily="2" charset="2"/>
              </a:rPr>
              <a:t>υποβολής αίτησης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sym typeface="Wingdings" pitchFamily="2" charset="2"/>
              </a:rPr>
              <a:t>Τριετής προθεσμία </a:t>
            </a:r>
            <a:r>
              <a:rPr lang="el-GR" sz="2400" dirty="0">
                <a:latin typeface="Arial" panose="020B0604020202020204" pitchFamily="34" charset="0"/>
                <a:ea typeface="Calibri" panose="020F0502020204030204" pitchFamily="34" charset="0"/>
                <a:sym typeface="Wingdings" pitchFamily="2" charset="2"/>
              </a:rPr>
              <a:t>στις Αρμόδιες Αρχές να καταλήξουν σε συμφωνία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400" b="1" dirty="0">
                <a:latin typeface="Arial" panose="020B0604020202020204" pitchFamily="34" charset="0"/>
                <a:sym typeface="Wingdings" pitchFamily="2" charset="2"/>
              </a:rPr>
              <a:t>Παραπομπή σε «διαιτησία» με αίτηση φορολογούμενου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400" dirty="0">
                <a:latin typeface="Arial" panose="020B0604020202020204" pitchFamily="34" charset="0"/>
                <a:sym typeface="Wingdings" pitchFamily="2" charset="2"/>
              </a:rPr>
              <a:t>Αλληλεπίδραση με Σύμβαση Διαιτησίας της ΕΕ και με Οδηγία Επίλυσης Διαφορών της ΕΕ</a:t>
            </a:r>
            <a:endParaRPr lang="el-GR" sz="24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303960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ubtitle 12">
            <a:extLst>
              <a:ext uri="{FF2B5EF4-FFF2-40B4-BE49-F238E27FC236}">
                <a16:creationId xmlns:a16="http://schemas.microsoft.com/office/drawing/2014/main" id="{0CADA15D-1811-FB9B-D4CC-D05CEF141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2365" y="2303790"/>
            <a:ext cx="3190461" cy="1363141"/>
          </a:xfrm>
        </p:spPr>
        <p:txBody>
          <a:bodyPr anchor="ctr">
            <a:normAutofit/>
          </a:bodyPr>
          <a:lstStyle/>
          <a:p>
            <a:r>
              <a:rPr lang="el-GR" sz="4000" b="1" dirty="0"/>
              <a:t>Ευχαριστώ!</a:t>
            </a:r>
            <a:endParaRPr lang="en-GB" sz="4000" b="1" dirty="0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3D83D515-BF29-DD72-2CA3-74486E3BD54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678910" y="3666931"/>
            <a:ext cx="2834175" cy="2055775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9DFA4ABD-5068-050E-08E0-1A7587B0F9E5}"/>
              </a:ext>
            </a:extLst>
          </p:cNvPr>
          <p:cNvSpPr/>
          <p:nvPr/>
        </p:nvSpPr>
        <p:spPr>
          <a:xfrm rot="5400000">
            <a:off x="9670730" y="754348"/>
            <a:ext cx="650932" cy="4391608"/>
          </a:xfrm>
          <a:prstGeom prst="rect">
            <a:avLst/>
          </a:prstGeom>
          <a:gradFill>
            <a:gsLst>
              <a:gs pos="5000">
                <a:schemeClr val="accent2">
                  <a:alpha val="0"/>
                </a:schemeClr>
              </a:gs>
              <a:gs pos="72000">
                <a:srgbClr val="3265C5">
                  <a:alpha val="91494"/>
                </a:srgbClr>
              </a:gs>
              <a:gs pos="9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0FDF182-1D90-F161-D4F5-644E1765A83E}"/>
              </a:ext>
            </a:extLst>
          </p:cNvPr>
          <p:cNvSpPr/>
          <p:nvPr/>
        </p:nvSpPr>
        <p:spPr>
          <a:xfrm rot="16200000">
            <a:off x="1734106" y="890580"/>
            <a:ext cx="650932" cy="4119146"/>
          </a:xfrm>
          <a:prstGeom prst="rect">
            <a:avLst/>
          </a:prstGeom>
          <a:gradFill>
            <a:gsLst>
              <a:gs pos="5000">
                <a:schemeClr val="accent2">
                  <a:alpha val="0"/>
                </a:schemeClr>
              </a:gs>
              <a:gs pos="72000">
                <a:srgbClr val="3265C5">
                  <a:alpha val="91494"/>
                </a:srgbClr>
              </a:gs>
              <a:gs pos="9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560863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D1C465-49DE-4551-A90D-DD33C0154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418"/>
            <a:ext cx="10515600" cy="1013792"/>
          </a:xfrm>
        </p:spPr>
        <p:txBody>
          <a:bodyPr/>
          <a:lstStyle/>
          <a:p>
            <a:pPr algn="ctr"/>
            <a:r>
              <a:rPr lang="el-GR" dirty="0"/>
              <a:t>Πεδίο Εφαρμογής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0F8145-9851-43C1-8559-668B83E71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2209"/>
            <a:ext cx="10515600" cy="4417392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300" dirty="0"/>
              <a:t> Νόμος 4984/2022 (Α’ 202/25-10-2022)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300" dirty="0"/>
              <a:t> Θέση σε ισχύ: 30/12/2023 </a:t>
            </a:r>
            <a:r>
              <a:rPr lang="el-GR" sz="2300" dirty="0">
                <a:sym typeface="Wingdings" pitchFamily="2" charset="2"/>
              </a:rPr>
              <a:t> Βλ. και άρθρο 29 </a:t>
            </a:r>
            <a:endParaRPr lang="el-GR" sz="2300" dirty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sz="2300" dirty="0"/>
              <a:t> Από τη θέση σε ισχύ της Σύμβασης, παύει να ισχύει η «</a:t>
            </a:r>
            <a:r>
              <a:rPr lang="el-GR" sz="2300" dirty="0" err="1"/>
              <a:t>Σύμβασις</a:t>
            </a:r>
            <a:r>
              <a:rPr lang="el-GR" sz="2300" dirty="0"/>
              <a:t> μεταξύ της Ελλάδος και της Γαλλίας αποσκοπούσα την αποφυγήν της διπλής φορολογίας και την </a:t>
            </a:r>
            <a:r>
              <a:rPr lang="el-GR" sz="2300" dirty="0" err="1"/>
              <a:t>θέσπισιν</a:t>
            </a:r>
            <a:r>
              <a:rPr lang="el-GR" sz="2300" dirty="0"/>
              <a:t> κανόνων αμοιβαίας διοικητικής επικουρίας εν </a:t>
            </a:r>
            <a:r>
              <a:rPr lang="el-GR" sz="2300" dirty="0" err="1"/>
              <a:t>σχέσει</a:t>
            </a:r>
            <a:r>
              <a:rPr lang="el-GR" sz="2300" dirty="0"/>
              <a:t> προς τον </a:t>
            </a:r>
            <a:r>
              <a:rPr lang="el-GR" sz="2300" dirty="0" err="1"/>
              <a:t>φόρον</a:t>
            </a:r>
            <a:r>
              <a:rPr lang="el-GR" sz="2300" dirty="0"/>
              <a:t> επί του εισοδήματος», η οποία υπεγράφη στην Αθήνα, στις 21 Αυγούστου 1963 και το κυρωτικό αυτής νομοθετικό διάταγμα 4386/1964 (Α' 192) καταργείται.</a:t>
            </a:r>
          </a:p>
        </p:txBody>
      </p:sp>
    </p:spTree>
    <p:extLst>
      <p:ext uri="{BB962C8B-B14F-4D97-AF65-F5344CB8AC3E}">
        <p14:creationId xmlns:p14="http://schemas.microsoft.com/office/powerpoint/2010/main" val="2630687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D1C465-49DE-4551-A90D-DD33C0154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418"/>
            <a:ext cx="10515600" cy="1013792"/>
          </a:xfrm>
        </p:spPr>
        <p:txBody>
          <a:bodyPr/>
          <a:lstStyle/>
          <a:p>
            <a:pPr algn="ctr"/>
            <a:r>
              <a:rPr lang="el-GR" dirty="0"/>
              <a:t>Πεδίο Εφαρμογής – Θέση σε ισχύ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0F8145-9851-43C1-8559-668B83E71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2209"/>
            <a:ext cx="10515600" cy="4417392"/>
          </a:xfrm>
        </p:spPr>
        <p:txBody>
          <a:bodyPr anchor="ctr"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l-GR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Άρθρο 29 - </a:t>
            </a:r>
            <a:r>
              <a:rPr lang="el-GR" sz="2300" dirty="0">
                <a:latin typeface="Arial" panose="020B0604020202020204" pitchFamily="34" charset="0"/>
                <a:cs typeface="Times New Roman" panose="02020603050405020304" pitchFamily="18" charset="0"/>
              </a:rPr>
              <a:t>Οι διατάξεις της νέας ΣΑΔΦ εφαρμόζονται :</a:t>
            </a:r>
            <a:endParaRPr lang="en-GR" sz="23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8895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l-GR" sz="2300" dirty="0">
                <a:latin typeface="Arial" panose="020B0604020202020204" pitchFamily="34" charset="0"/>
                <a:cs typeface="Times New Roman" panose="02020603050405020304" pitchFamily="18" charset="0"/>
              </a:rPr>
              <a:t>α) αναφορικά με φόρους εισοδήματος που </a:t>
            </a:r>
            <a:r>
              <a:rPr lang="el-GR" sz="2300" dirty="0" err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παρακρατούνται</a:t>
            </a:r>
            <a:r>
              <a:rPr lang="el-GR" sz="2300" dirty="0">
                <a:latin typeface="Arial" panose="020B0604020202020204" pitchFamily="34" charset="0"/>
                <a:cs typeface="Times New Roman" panose="02020603050405020304" pitchFamily="18" charset="0"/>
              </a:rPr>
              <a:t> στην πηγή για ποσά που καταβάλλονται ή πιστώνονται, όταν </a:t>
            </a:r>
            <a:r>
              <a:rPr lang="el-GR" sz="23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η γενεσιουργός αιτία του φόρου </a:t>
            </a:r>
            <a:r>
              <a:rPr lang="el-GR" sz="2300" dirty="0">
                <a:latin typeface="Arial" panose="020B0604020202020204" pitchFamily="34" charset="0"/>
                <a:cs typeface="Times New Roman" panose="02020603050405020304" pitchFamily="18" charset="0"/>
              </a:rPr>
              <a:t>επέρχεται </a:t>
            </a:r>
            <a:r>
              <a:rPr lang="el-GR" sz="23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μετά το ημερολογιακό έτος </a:t>
            </a:r>
            <a:r>
              <a:rPr lang="el-GR" sz="2300" dirty="0">
                <a:latin typeface="Arial" panose="020B0604020202020204" pitchFamily="34" charset="0"/>
                <a:cs typeface="Times New Roman" panose="02020603050405020304" pitchFamily="18" charset="0"/>
              </a:rPr>
              <a:t>κατά το οποίο τίθεται σε ισχύ η παρούσα Σύμβαση· και  </a:t>
            </a:r>
            <a:endParaRPr lang="en-GR" sz="23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8895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l-GR" sz="2300" dirty="0">
                <a:latin typeface="Arial" panose="020B0604020202020204" pitchFamily="34" charset="0"/>
                <a:cs typeface="Times New Roman" panose="02020603050405020304" pitchFamily="18" charset="0"/>
              </a:rPr>
              <a:t>β) αναφορικά με φόρους εισοδήματος που </a:t>
            </a:r>
            <a:r>
              <a:rPr lang="el-GR" sz="23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δεν </a:t>
            </a:r>
            <a:r>
              <a:rPr lang="el-GR" sz="2300" dirty="0" err="1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παρακρατούνται</a:t>
            </a:r>
            <a:r>
              <a:rPr lang="el-GR" sz="23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l-GR" sz="2300" dirty="0">
                <a:latin typeface="Arial" panose="020B0604020202020204" pitchFamily="34" charset="0"/>
                <a:cs typeface="Times New Roman" panose="02020603050405020304" pitchFamily="18" charset="0"/>
              </a:rPr>
              <a:t>στην πηγή, για φόρους που επιβάλλονται, ανάλογα με την περίπτωση, αναφορικά με οποιοδήποτε </a:t>
            </a:r>
            <a:r>
              <a:rPr lang="el-GR" sz="23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ημερολογιακό έτος ή φορολογικό έτος ή λογιστική περίοδο </a:t>
            </a:r>
            <a:r>
              <a:rPr lang="el-GR" sz="2300" dirty="0">
                <a:latin typeface="Arial" panose="020B0604020202020204" pitchFamily="34" charset="0"/>
                <a:cs typeface="Times New Roman" panose="02020603050405020304" pitchFamily="18" charset="0"/>
              </a:rPr>
              <a:t>που </a:t>
            </a:r>
            <a:r>
              <a:rPr lang="el-GR" sz="2300" b="1" dirty="0">
                <a:latin typeface="Arial" panose="020B0604020202020204" pitchFamily="34" charset="0"/>
                <a:cs typeface="Times New Roman" panose="02020603050405020304" pitchFamily="18" charset="0"/>
              </a:rPr>
              <a:t>αρχίζει μετά το ημερολογιακό έτος </a:t>
            </a:r>
            <a:r>
              <a:rPr lang="el-GR" sz="2300" dirty="0">
                <a:latin typeface="Arial" panose="020B0604020202020204" pitchFamily="34" charset="0"/>
                <a:cs typeface="Times New Roman" panose="02020603050405020304" pitchFamily="18" charset="0"/>
              </a:rPr>
              <a:t>κατά το οποίο τίθεται σε ισχύ η Σύμβαση.  </a:t>
            </a:r>
            <a:endParaRPr lang="en-GR" sz="23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164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D1C465-49DE-4551-A90D-DD33C0154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418"/>
            <a:ext cx="10515600" cy="1013792"/>
          </a:xfrm>
        </p:spPr>
        <p:txBody>
          <a:bodyPr/>
          <a:lstStyle/>
          <a:p>
            <a:pPr algn="ctr"/>
            <a:r>
              <a:rPr lang="el-GR" dirty="0"/>
              <a:t>Πεδίο Εφαρμογής – Θέση σε ισχύ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0F8145-9851-43C1-8559-668B83E71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3304"/>
            <a:ext cx="10515600" cy="4596297"/>
          </a:xfrm>
        </p:spPr>
        <p:txBody>
          <a:bodyPr anchor="ctr"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l-GR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Άρθρο 29 - </a:t>
            </a:r>
            <a:r>
              <a:rPr lang="el-GR" sz="2300" dirty="0">
                <a:latin typeface="Arial" panose="020B0604020202020204" pitchFamily="34" charset="0"/>
                <a:cs typeface="Times New Roman" panose="02020603050405020304" pitchFamily="18" charset="0"/>
              </a:rPr>
              <a:t>Οι διατάξεις εφαρμόζονται :</a:t>
            </a:r>
            <a:endParaRPr lang="en-GR" sz="23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48895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l-GR" sz="2300" dirty="0">
                <a:latin typeface="Arial" panose="020B0604020202020204" pitchFamily="34" charset="0"/>
                <a:cs typeface="Times New Roman" panose="02020603050405020304" pitchFamily="18" charset="0"/>
              </a:rPr>
              <a:t>γ) αναφορικά με </a:t>
            </a:r>
            <a:r>
              <a:rPr lang="el-GR" sz="23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άλλους φόρους</a:t>
            </a:r>
            <a:r>
              <a:rPr lang="el-GR" sz="2300" dirty="0">
                <a:latin typeface="Arial" panose="020B0604020202020204" pitchFamily="34" charset="0"/>
                <a:cs typeface="Times New Roman" panose="02020603050405020304" pitchFamily="18" charset="0"/>
              </a:rPr>
              <a:t>, για την επιβολή φόρου όταν </a:t>
            </a:r>
            <a:r>
              <a:rPr lang="el-GR" sz="23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η γενεσιουργός αιτία επιβολής του</a:t>
            </a:r>
            <a:r>
              <a:rPr lang="el-GR" sz="2300" dirty="0">
                <a:latin typeface="Arial" panose="020B0604020202020204" pitchFamily="34" charset="0"/>
                <a:cs typeface="Times New Roman" panose="02020603050405020304" pitchFamily="18" charset="0"/>
              </a:rPr>
              <a:t> θα επέλθει </a:t>
            </a:r>
            <a:r>
              <a:rPr lang="el-GR" sz="2300" b="1" dirty="0">
                <a:latin typeface="Arial" panose="020B0604020202020204" pitchFamily="34" charset="0"/>
                <a:cs typeface="Times New Roman" panose="02020603050405020304" pitchFamily="18" charset="0"/>
              </a:rPr>
              <a:t>μετά το ημερολογιακό έτος </a:t>
            </a:r>
            <a:r>
              <a:rPr lang="el-GR" sz="2300" dirty="0">
                <a:latin typeface="Arial" panose="020B0604020202020204" pitchFamily="34" charset="0"/>
                <a:cs typeface="Times New Roman" panose="02020603050405020304" pitchFamily="18" charset="0"/>
              </a:rPr>
              <a:t>κατά το οποίο τίθεται σε ισχύ η Σύμβαση.</a:t>
            </a:r>
          </a:p>
          <a:p>
            <a:pPr marL="391795" indent="-342900"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l-GR" sz="23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Ειδική ρύθμιση για ορισμένα ΦΠ </a:t>
            </a:r>
            <a:r>
              <a:rPr lang="el-GR" sz="2300" dirty="0">
                <a:latin typeface="Arial" panose="020B0604020202020204" pitchFamily="34" charset="0"/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el-GR" sz="2300" dirty="0" err="1">
                <a:latin typeface="Arial" panose="020B0604020202020204" pitchFamily="34" charset="0"/>
                <a:cs typeface="Times New Roman" panose="02020603050405020304" pitchFamily="18" charset="0"/>
              </a:rPr>
              <a:t>Πρωτόκολο</a:t>
            </a:r>
            <a:r>
              <a:rPr lang="el-GR" sz="2300" dirty="0">
                <a:latin typeface="Arial" panose="020B0604020202020204" pitchFamily="34" charset="0"/>
                <a:cs typeface="Times New Roman" panose="02020603050405020304" pitchFamily="18" charset="0"/>
              </a:rPr>
              <a:t> (παρ. 6): </a:t>
            </a:r>
            <a:r>
              <a:rPr lang="el-GR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Ανεξάρτητα από το άρθρο 29§2, οι διατάξεις των παραγράφων 1 και 2 του άρθρου 18 εφαρμόζονται, κατόπιν αιτήματος, υπέρ κατοίκων της Ελλάδας ή της Γαλλίας, με την αντίστοιχη μέθοδο εξάλειψης της διπλής φορολογίας που προβλέπεται στο άρθρο 21, </a:t>
            </a:r>
            <a:r>
              <a:rPr lang="el-GR" sz="2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για φορολογικά έτη που αρχίζουν την ή μετά την 1η Ιανουαρίου 2015</a:t>
            </a:r>
            <a:endParaRPr lang="en-GR" sz="2300" b="1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664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D1C465-49DE-4551-A90D-DD33C0154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418"/>
            <a:ext cx="10515600" cy="909981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Πεδίο Εφαρμογής – Αποφυγή κατάχρησης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0F8145-9851-43C1-8559-668B83E71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3304"/>
            <a:ext cx="10515600" cy="4596297"/>
          </a:xfrm>
        </p:spPr>
        <p:txBody>
          <a:bodyPr anchor="ctr"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l-GR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Άρθρο 27 - </a:t>
            </a:r>
            <a:r>
              <a:rPr lang="el-GR" sz="2300" dirty="0">
                <a:latin typeface="Arial" panose="020B0604020202020204" pitchFamily="34" charset="0"/>
                <a:cs typeface="Times New Roman" panose="02020603050405020304" pitchFamily="18" charset="0"/>
              </a:rPr>
              <a:t>ΑΡΝΗΣΗ ΠΑΡΟΧΗΣ ΤΩΝ ΠΡΟΝΟΜΙΩΝ ΤΗΣ ΣΥΜΒΑΣΗΣ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l-GR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Ανεξάρτητα από τις λοιπές διατάξεις της παρούσας Σύμβασης, ένα </a:t>
            </a:r>
            <a:r>
              <a:rPr lang="el-GR" sz="23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προνόμιο</a:t>
            </a:r>
            <a:r>
              <a:rPr lang="el-GR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σύμφωνα με την παρούσα Σύμβαση </a:t>
            </a:r>
            <a:r>
              <a:rPr lang="el-GR" sz="23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δεν χορηγείται </a:t>
            </a:r>
            <a:r>
              <a:rPr lang="el-GR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αναφορικά με στοιχείο εισοδήματος, </a:t>
            </a:r>
            <a:r>
              <a:rPr lang="el-GR" sz="23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 εύλογα συνάγεται </a:t>
            </a:r>
            <a:r>
              <a:rPr lang="el-GR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 συμπέρασμα, λαμβάνοντας υπόψη όλα τα συναφή γεγονότα και περιστάσεις, ότι η εξασφάλιση αυτού του προνομίου ήταν ένας από τους </a:t>
            </a:r>
            <a:r>
              <a:rPr lang="el-GR" sz="23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κύριους σκοπούς </a:t>
            </a:r>
            <a:r>
              <a:rPr lang="el-GR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οποιασδήποτε </a:t>
            </a:r>
            <a:r>
              <a:rPr lang="el-GR" sz="23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διευθέτησης ή συναλλαγής</a:t>
            </a:r>
            <a:r>
              <a:rPr lang="el-GR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η οποία είχε ως αποτέλεσμα αυτό το προνόμιο άμεσα ή έμμεσα, εκτός αν αποδεικνύεται ότι η χορήγηση αυτού του προνομίου σε αυτές τις περιστάσεις θα ήταν σύμφωνη με το αντικείμενο και το σκοπό των σχετικών διατάξεων της παρούσας Σύμβασης. </a:t>
            </a:r>
            <a:endParaRPr lang="en-GR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696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D1C465-49DE-4551-A90D-DD33C0154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418"/>
            <a:ext cx="10515600" cy="909981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/>
              <a:t>Πεδίο Εφαρμογής – Αποφυγή κατάχρησης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20F8145-9851-43C1-8559-668B83E71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3304"/>
            <a:ext cx="10515600" cy="4596297"/>
          </a:xfrm>
        </p:spPr>
        <p:txBody>
          <a:bodyPr anchor="ctr"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l-GR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Άρθρο 27 - </a:t>
            </a:r>
            <a:r>
              <a:rPr lang="el-GR" sz="2300" dirty="0">
                <a:latin typeface="Arial" panose="020B0604020202020204" pitchFamily="34" charset="0"/>
                <a:cs typeface="Times New Roman" panose="02020603050405020304" pitchFamily="18" charset="0"/>
              </a:rPr>
              <a:t>ΑΡΝΗΣΗ ΠΑΡΟΧΗΣ ΤΩΝ ΠΡΟΝΟΜΙΩΝ ΤΗΣ ΣΥΜΒΑΣΗΣ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l-GR" sz="2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και επιφύλαξη Γαλλίας για εφαρμογή και διάφορων διατάξεων εσωτερικής νομοθεσίας που προβλέπουν ειδικούς </a:t>
            </a:r>
            <a:r>
              <a:rPr lang="el-GR" sz="23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αντικαταχρηστικούς</a:t>
            </a:r>
            <a:r>
              <a:rPr lang="el-GR" sz="2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κανόνες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el-GR" sz="2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Βλ. Πρωτόκολλο </a:t>
            </a:r>
            <a:r>
              <a:rPr lang="el-GR" sz="2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el-GR" sz="2300" dirty="0">
                <a:latin typeface="Arial" panose="020B0604020202020204" pitchFamily="34" charset="0"/>
                <a:cs typeface="Times New Roman" panose="02020603050405020304" pitchFamily="18" charset="0"/>
              </a:rPr>
              <a:t>Οι διατάξεις της Σύμβασης σε καμία περίπτωση δεν εμποδίζουν τη Γαλλία να εφαρμόζει τις διατάξεις των Άρθρων 123 </a:t>
            </a:r>
            <a:r>
              <a:rPr lang="en-US" sz="2300" dirty="0">
                <a:latin typeface="Arial" panose="020B0604020202020204" pitchFamily="34" charset="0"/>
                <a:cs typeface="Times New Roman" panose="02020603050405020304" pitchFamily="18" charset="0"/>
              </a:rPr>
              <a:t>bis</a:t>
            </a:r>
            <a:r>
              <a:rPr lang="el-GR" sz="2300" dirty="0">
                <a:latin typeface="Arial" panose="020B0604020202020204" pitchFamily="34" charset="0"/>
                <a:cs typeface="Times New Roman" panose="02020603050405020304" pitchFamily="18" charset="0"/>
              </a:rPr>
              <a:t>, 155 </a:t>
            </a:r>
            <a:r>
              <a:rPr lang="en-US" sz="2300" dirty="0">
                <a:latin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l-GR" sz="2300" dirty="0">
                <a:latin typeface="Arial" panose="020B0604020202020204" pitchFamily="34" charset="0"/>
                <a:cs typeface="Times New Roman" panose="02020603050405020304" pitchFamily="18" charset="0"/>
              </a:rPr>
              <a:t>, 115 </a:t>
            </a:r>
            <a:r>
              <a:rPr lang="en-US" sz="2300" dirty="0" err="1">
                <a:latin typeface="Arial" panose="020B0604020202020204" pitchFamily="34" charset="0"/>
                <a:cs typeface="Times New Roman" panose="02020603050405020304" pitchFamily="18" charset="0"/>
              </a:rPr>
              <a:t>quinquies</a:t>
            </a:r>
            <a:r>
              <a:rPr lang="el-GR" sz="2300" dirty="0">
                <a:latin typeface="Arial" panose="020B0604020202020204" pitchFamily="34" charset="0"/>
                <a:cs typeface="Times New Roman" panose="02020603050405020304" pitchFamily="18" charset="0"/>
              </a:rPr>
              <a:t>, 209 </a:t>
            </a:r>
            <a:r>
              <a:rPr lang="en-US" sz="2300" dirty="0">
                <a:latin typeface="Arial" panose="020B0604020202020204" pitchFamily="34" charset="0"/>
                <a:cs typeface="Times New Roman" panose="02020603050405020304" pitchFamily="18" charset="0"/>
              </a:rPr>
              <a:t>B</a:t>
            </a:r>
            <a:r>
              <a:rPr lang="el-GR" sz="2300" dirty="0">
                <a:latin typeface="Arial" panose="020B0604020202020204" pitchFamily="34" charset="0"/>
                <a:cs typeface="Times New Roman" panose="02020603050405020304" pitchFamily="18" charset="0"/>
              </a:rPr>
              <a:t>, 212, 238 </a:t>
            </a:r>
            <a:r>
              <a:rPr lang="en-US" sz="2300" dirty="0">
                <a:latin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lang="el-GR" sz="2300" dirty="0">
                <a:latin typeface="Arial" panose="020B0604020202020204" pitchFamily="34" charset="0"/>
                <a:cs typeface="Times New Roman" panose="02020603050405020304" pitchFamily="18" charset="0"/>
              </a:rPr>
              <a:t> και 238-0 Α του γενικού φορολογικού κώδικα αυτής (“</a:t>
            </a:r>
            <a:r>
              <a:rPr lang="en-US" sz="2300" dirty="0">
                <a:latin typeface="Arial" panose="020B0604020202020204" pitchFamily="34" charset="0"/>
                <a:cs typeface="Times New Roman" panose="02020603050405020304" pitchFamily="18" charset="0"/>
              </a:rPr>
              <a:t>Code general des imp</a:t>
            </a:r>
            <a:r>
              <a:rPr lang="el-GR" sz="2300" dirty="0" err="1">
                <a:latin typeface="Arial" panose="020B0604020202020204" pitchFamily="34" charset="0"/>
                <a:cs typeface="Times New Roman" panose="02020603050405020304" pitchFamily="18" charset="0"/>
              </a:rPr>
              <a:t>ȏ</a:t>
            </a:r>
            <a:r>
              <a:rPr lang="en-US" sz="2300" dirty="0" err="1">
                <a:latin typeface="Arial" panose="020B0604020202020204" pitchFamily="34" charset="0"/>
                <a:cs typeface="Times New Roman" panose="02020603050405020304" pitchFamily="18" charset="0"/>
              </a:rPr>
              <a:t>ts</a:t>
            </a:r>
            <a:r>
              <a:rPr lang="el-GR" sz="2300" dirty="0">
                <a:latin typeface="Arial" panose="020B0604020202020204" pitchFamily="34" charset="0"/>
                <a:cs typeface="Times New Roman" panose="02020603050405020304" pitchFamily="18" charset="0"/>
              </a:rPr>
              <a:t>”), ή άλλες παρόμοιες διατάξεις που θα τροποποιούσαν ή θα αντικαθιστούσαν τις διατάξεις αυτών των άρθρων. </a:t>
            </a:r>
            <a:endParaRPr lang="en-GR" sz="23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883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2DF58F5D-15D6-C775-DD72-A32D2D9F4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6616" y="1640390"/>
            <a:ext cx="2228578" cy="2387600"/>
          </a:xfrm>
        </p:spPr>
        <p:txBody>
          <a:bodyPr/>
          <a:lstStyle/>
          <a:p>
            <a:r>
              <a:rPr lang="en-US" dirty="0"/>
              <a:t>2</a:t>
            </a:r>
            <a:endParaRPr lang="en-GR" dirty="0"/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68F689AC-CDFB-D183-7ACA-0C96D08F9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616" y="3854469"/>
            <a:ext cx="4923295" cy="136314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l-GR" dirty="0"/>
              <a:t>Φορολογία Επιχειρήσεων - Βασικές Ρυθμίσεις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651298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B773BD6-92B7-4FD8-93FA-8057D7B13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91" y="375065"/>
            <a:ext cx="10515600" cy="933726"/>
          </a:xfrm>
        </p:spPr>
        <p:txBody>
          <a:bodyPr/>
          <a:lstStyle/>
          <a:p>
            <a:r>
              <a:rPr lang="en-US" dirty="0" err="1"/>
              <a:t>Έ</a:t>
            </a:r>
            <a:r>
              <a:rPr lang="el-GR" dirty="0" err="1"/>
              <a:t>ννοια</a:t>
            </a:r>
            <a:r>
              <a:rPr lang="el-GR" dirty="0"/>
              <a:t> Μόνιμης Εγκατάστασης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C709F9-D838-45B4-A9F2-CAF576F16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757"/>
            <a:ext cx="10515600" cy="4477371"/>
          </a:xfrm>
        </p:spPr>
        <p:txBody>
          <a:bodyPr anchor="ctr"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dirty="0"/>
              <a:t> Υιοθετείται η ρύθμιση της Πρότυπης Σύμβασης 2017 </a:t>
            </a:r>
            <a:r>
              <a:rPr lang="el-GR" dirty="0">
                <a:sym typeface="Wingdings" pitchFamily="2" charset="2"/>
              </a:rPr>
              <a:t> διευρυμένος ορισμός της ΜΕ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dirty="0">
                <a:solidFill>
                  <a:srgbClr val="FF0000"/>
                </a:solidFill>
                <a:sym typeface="Wingdings" pitchFamily="2" charset="2"/>
              </a:rPr>
              <a:t>Άρθρο 5§4.1 </a:t>
            </a:r>
            <a:r>
              <a:rPr lang="el-GR" dirty="0">
                <a:sym typeface="Wingdings" pitchFamily="2" charset="2"/>
              </a:rPr>
              <a:t> συμπληρωματικές λειτουργίες που αποτελούν μέρος ενιαίας επιχειρηματικής δραστηριότητας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l-GR" dirty="0">
                <a:solidFill>
                  <a:srgbClr val="FF0000"/>
                </a:solidFill>
                <a:sym typeface="Wingdings" pitchFamily="2" charset="2"/>
              </a:rPr>
              <a:t>Άρθρο 5§5 </a:t>
            </a:r>
            <a:r>
              <a:rPr lang="el-GR" dirty="0">
                <a:sym typeface="Wingdings" pitchFamily="2" charset="2"/>
              </a:rPr>
              <a:t> εξαρτημένος αντιπρόσωπος  χαμηλότερο κατώφλι («</a:t>
            </a:r>
            <a:r>
              <a:rPr lang="el-GR" dirty="0"/>
              <a:t>διαδραματίζει τον </a:t>
            </a:r>
            <a:r>
              <a:rPr lang="el-GR" dirty="0">
                <a:solidFill>
                  <a:srgbClr val="FF0000"/>
                </a:solidFill>
              </a:rPr>
              <a:t>κύριο ρόλο </a:t>
            </a:r>
            <a:r>
              <a:rPr lang="el-GR" dirty="0"/>
              <a:t>για τη σύναψη συμβάσεων που συνάπτονται σε </a:t>
            </a:r>
            <a:r>
              <a:rPr lang="el-GR" dirty="0">
                <a:solidFill>
                  <a:srgbClr val="FF0000"/>
                </a:solidFill>
              </a:rPr>
              <a:t>τακτική βάση χωρίς ουσιαστική τροποποίηση </a:t>
            </a:r>
            <a:r>
              <a:rPr lang="el-GR" dirty="0"/>
              <a:t>από την επιχείρηση»)</a:t>
            </a:r>
            <a:r>
              <a:rPr lang="el-GR" dirty="0">
                <a:sym typeface="Wingdings" pitchFamily="2" charset="2"/>
              </a:rPr>
              <a:t>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48057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ΑΑΔΕ colors">
      <a:dk1>
        <a:srgbClr val="112C63"/>
      </a:dk1>
      <a:lt1>
        <a:srgbClr val="FEFFFF"/>
      </a:lt1>
      <a:dk2>
        <a:srgbClr val="009FDF"/>
      </a:dk2>
      <a:lt2>
        <a:srgbClr val="E7E6E6"/>
      </a:lt2>
      <a:accent1>
        <a:srgbClr val="0C49BA"/>
      </a:accent1>
      <a:accent2>
        <a:srgbClr val="0C49BA"/>
      </a:accent2>
      <a:accent3>
        <a:srgbClr val="112C63"/>
      </a:accent3>
      <a:accent4>
        <a:srgbClr val="0B499F"/>
      </a:accent4>
      <a:accent5>
        <a:srgbClr val="009FDF"/>
      </a:accent5>
      <a:accent6>
        <a:srgbClr val="0C49BA"/>
      </a:accent6>
      <a:hlink>
        <a:srgbClr val="009FDF"/>
      </a:hlink>
      <a:folHlink>
        <a:srgbClr val="009FD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DE_Branding_pptx_template1" id="{122AE4DF-B901-BB4F-A3E1-D424BD4A44FD}" vid="{586DC34A-5417-914C-B8AB-6E0C8C24F9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</TotalTime>
  <Words>1213</Words>
  <Application>Microsoft Macintosh PowerPoint</Application>
  <PresentationFormat>Widescreen</PresentationFormat>
  <Paragraphs>93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Noto Sans</vt:lpstr>
      <vt:lpstr>Wingdings</vt:lpstr>
      <vt:lpstr>Office Theme</vt:lpstr>
      <vt:lpstr>PowerPoint Presentation</vt:lpstr>
      <vt:lpstr>1</vt:lpstr>
      <vt:lpstr>Πεδίο Εφαρμογής</vt:lpstr>
      <vt:lpstr>Πεδίο Εφαρμογής – Θέση σε ισχύ</vt:lpstr>
      <vt:lpstr>Πεδίο Εφαρμογής – Θέση σε ισχύ</vt:lpstr>
      <vt:lpstr>Πεδίο Εφαρμογής – Αποφυγή κατάχρησης </vt:lpstr>
      <vt:lpstr>Πεδίο Εφαρμογής – Αποφυγή κατάχρησης </vt:lpstr>
      <vt:lpstr>2</vt:lpstr>
      <vt:lpstr>Έννοια Μόνιμης Εγκατάστασης</vt:lpstr>
      <vt:lpstr>Έννοια Μόνιμης Εγκατάστασης</vt:lpstr>
      <vt:lpstr>Συνδεδεμένες επιχειρήσεις</vt:lpstr>
      <vt:lpstr>Κέρδη επιχειρήσεων</vt:lpstr>
      <vt:lpstr>Ωφέλεια από κεφάλαιο </vt:lpstr>
      <vt:lpstr>Ωφέλεια από κεφάλαιο </vt:lpstr>
      <vt:lpstr>Ωφέλεια από κεφάλαιο </vt:lpstr>
      <vt:lpstr>Μερίσματα</vt:lpstr>
      <vt:lpstr>Τόκοι</vt:lpstr>
      <vt:lpstr>Οργανισμοί Συλλογικών Επενδύσεων</vt:lpstr>
      <vt:lpstr>Δικαιώματα </vt:lpstr>
      <vt:lpstr>3</vt:lpstr>
      <vt:lpstr>Εξάλειψη Διπλής Φορολογίας </vt:lpstr>
      <vt:lpstr>Πιστοποιητικό Φορολογικής Κατοικίας</vt:lpstr>
      <vt:lpstr>Επίλυση Διαφορών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Myrto Zografaki</dc:creator>
  <cp:lastModifiedBy>Katerina Perrou</cp:lastModifiedBy>
  <cp:revision>43</cp:revision>
  <dcterms:created xsi:type="dcterms:W3CDTF">2023-02-16T11:30:03Z</dcterms:created>
  <dcterms:modified xsi:type="dcterms:W3CDTF">2024-04-07T10:26:20Z</dcterms:modified>
</cp:coreProperties>
</file>