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6" r:id="rId4"/>
    <p:sldId id="286" r:id="rId5"/>
    <p:sldId id="287" r:id="rId6"/>
    <p:sldId id="288" r:id="rId7"/>
    <p:sldId id="289" r:id="rId8"/>
    <p:sldId id="269" r:id="rId9"/>
    <p:sldId id="272" r:id="rId10"/>
    <p:sldId id="290" r:id="rId11"/>
    <p:sldId id="292" r:id="rId12"/>
    <p:sldId id="291" r:id="rId13"/>
    <p:sldId id="294" r:id="rId14"/>
    <p:sldId id="295" r:id="rId15"/>
    <p:sldId id="296" r:id="rId16"/>
    <p:sldId id="297" r:id="rId17"/>
    <p:sldId id="298" r:id="rId18"/>
    <p:sldId id="300" r:id="rId19"/>
    <p:sldId id="299" r:id="rId20"/>
    <p:sldId id="274" r:id="rId21"/>
    <p:sldId id="302" r:id="rId22"/>
    <p:sldId id="301" r:id="rId23"/>
    <p:sldId id="303" r:id="rId24"/>
    <p:sldId id="263" r:id="rId2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100B44-5369-1947-822B-13C7F33A6B58}">
          <p14:sldIdLst>
            <p14:sldId id="256"/>
            <p14:sldId id="257"/>
            <p14:sldId id="266"/>
            <p14:sldId id="286"/>
            <p14:sldId id="287"/>
            <p14:sldId id="288"/>
            <p14:sldId id="289"/>
            <p14:sldId id="269"/>
            <p14:sldId id="272"/>
            <p14:sldId id="290"/>
            <p14:sldId id="292"/>
            <p14:sldId id="291"/>
            <p14:sldId id="294"/>
            <p14:sldId id="295"/>
            <p14:sldId id="296"/>
            <p14:sldId id="297"/>
            <p14:sldId id="298"/>
            <p14:sldId id="300"/>
            <p14:sldId id="299"/>
            <p14:sldId id="274"/>
            <p14:sldId id="302"/>
            <p14:sldId id="301"/>
            <p14:sldId id="303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9BA"/>
    <a:srgbClr val="009FDF"/>
    <a:srgbClr val="112D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49"/>
    <p:restoredTop sz="96327"/>
  </p:normalViewPr>
  <p:slideViewPr>
    <p:cSldViewPr snapToGrid="0">
      <p:cViewPr varScale="1">
        <p:scale>
          <a:sx n="128" d="100"/>
          <a:sy n="128" d="100"/>
        </p:scale>
        <p:origin x="6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FEB90-2E40-3C48-8F25-345F36741ED0}" type="datetimeFigureOut">
              <a:rPr lang="en-GR" smtClean="0"/>
              <a:t>6/4/24</a:t>
            </a:fld>
            <a:endParaRPr lang="en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04E87-0864-9644-8013-E92670771B33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71318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8F64-561C-2425-BD8D-2E6D2CA13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923295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29EAC-AEA0-56BC-4837-5FB921060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92329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0556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4F23-1432-096A-5986-F0AA4BDC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57307-AFBD-C79E-0CBA-FB7A49026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8561C-4B24-B03F-0B8B-C4A70995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77A-FE1B-DB6A-D48F-F4F2D28C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8A936-58D7-8C21-C778-AB910D97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624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6A2A97-1FFB-BE7B-5821-F719E7EEB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3DCA7-552A-00C9-33A1-32BD1402F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AEBAE-F81D-197F-5269-03840AFF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0CBB2-52AC-5FC2-EEA7-760103295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0C2AC-6E0E-89A8-31D3-AF71F0CA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71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EB84E-A6D3-E1BF-2DFA-D72E0D7C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738FE-9399-F591-49A9-BF417F63C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5C60-E20F-01CE-9AE4-EC78439A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CB70D-CE61-394B-6A85-22103256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D65BD-F406-8A2E-8363-324037A2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2A4D0A5-3EA2-3A12-8CC3-645E28C8B8F5}"/>
              </a:ext>
            </a:extLst>
          </p:cNvPr>
          <p:cNvGrpSpPr/>
          <p:nvPr userDrawn="1"/>
        </p:nvGrpSpPr>
        <p:grpSpPr>
          <a:xfrm>
            <a:off x="2858051" y="5734374"/>
            <a:ext cx="9333949" cy="650932"/>
            <a:chOff x="2858051" y="5734374"/>
            <a:chExt cx="9333949" cy="65093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14AE6BC-9A2F-7F6E-F9BA-538FBF47D89B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73C921D-8546-FBEC-0EB9-DFD940F16D8B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790F84A5-1034-B091-D58E-535DAF34FD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0476"/>
          <a:stretch/>
        </p:blipFill>
        <p:spPr>
          <a:xfrm>
            <a:off x="391420" y="5398206"/>
            <a:ext cx="2554846" cy="91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13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05DBB-049A-2172-64E1-3262204B8B11}"/>
              </a:ext>
            </a:extLst>
          </p:cNvPr>
          <p:cNvSpPr/>
          <p:nvPr userDrawn="1"/>
        </p:nvSpPr>
        <p:spPr>
          <a:xfrm>
            <a:off x="5238428" y="1"/>
            <a:ext cx="6953572" cy="638530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E644ED-0995-3126-EAF9-B4F656442443}"/>
              </a:ext>
            </a:extLst>
          </p:cNvPr>
          <p:cNvSpPr/>
          <p:nvPr userDrawn="1"/>
        </p:nvSpPr>
        <p:spPr>
          <a:xfrm rot="5400000">
            <a:off x="6062719" y="3795398"/>
            <a:ext cx="3974123" cy="2151086"/>
          </a:xfrm>
          <a:prstGeom prst="rect">
            <a:avLst/>
          </a:prstGeom>
          <a:gradFill>
            <a:gsLst>
              <a:gs pos="71010">
                <a:srgbClr val="0C49BA"/>
              </a:gs>
              <a:gs pos="0">
                <a:schemeClr val="accent2">
                  <a:alpha val="0"/>
                </a:schemeClr>
              </a:gs>
              <a:gs pos="9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DBBC46-FE2F-BA8D-0AF5-4B7A6F55A0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4237" y="4706913"/>
            <a:ext cx="2151087" cy="215108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9A9BE3F-8ADA-7D34-2125-470B621C62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3954" y="1828649"/>
            <a:ext cx="2228578" cy="2387600"/>
          </a:xfrm>
        </p:spPr>
        <p:txBody>
          <a:bodyPr anchor="b">
            <a:noAutofit/>
          </a:bodyPr>
          <a:lstStyle>
            <a:lvl1pPr algn="l">
              <a:defRPr sz="13800" b="1"/>
            </a:lvl1pPr>
          </a:lstStyle>
          <a:p>
            <a:r>
              <a:rPr lang="en-GB" dirty="0"/>
              <a:t>0</a:t>
            </a:r>
            <a:endParaRPr lang="en-GR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F4F0B8B-1AB3-1A87-B9F4-41A5DF52C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954" y="4419315"/>
            <a:ext cx="4923295" cy="1363141"/>
          </a:xfrm>
        </p:spPr>
        <p:txBody>
          <a:bodyPr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FFAD1F-1DBD-8417-A6A2-0F772E4A5242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527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451A157-EEAF-1DAB-3088-9A60BB3ADC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0476"/>
          <a:stretch/>
        </p:blipFill>
        <p:spPr>
          <a:xfrm>
            <a:off x="391420" y="5398206"/>
            <a:ext cx="2554846" cy="91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B3DFA5-230F-9D37-5DF3-D84978BF4A77}"/>
              </a:ext>
            </a:extLst>
          </p:cNvPr>
          <p:cNvSpPr/>
          <p:nvPr userDrawn="1"/>
        </p:nvSpPr>
        <p:spPr>
          <a:xfrm rot="5400000">
            <a:off x="9101051" y="3767056"/>
            <a:ext cx="5212079" cy="969818"/>
          </a:xfrm>
          <a:prstGeom prst="rect">
            <a:avLst/>
          </a:prstGeom>
          <a:gradFill>
            <a:gsLst>
              <a:gs pos="33000">
                <a:schemeClr val="accent2">
                  <a:alpha val="0"/>
                </a:schemeClr>
              </a:gs>
              <a:gs pos="99000">
                <a:schemeClr val="accent2">
                  <a:alpha val="97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AD5B1-612A-9179-8EB0-A76593E7B0C3}"/>
              </a:ext>
            </a:extLst>
          </p:cNvPr>
          <p:cNvSpPr/>
          <p:nvPr userDrawn="1"/>
        </p:nvSpPr>
        <p:spPr>
          <a:xfrm rot="5400000">
            <a:off x="9060872" y="3253052"/>
            <a:ext cx="4738251" cy="1523998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1FAC64-F963-43F7-EC91-EC3A58419E90}"/>
              </a:ext>
            </a:extLst>
          </p:cNvPr>
          <p:cNvSpPr/>
          <p:nvPr userDrawn="1"/>
        </p:nvSpPr>
        <p:spPr>
          <a:xfrm>
            <a:off x="11222180" y="5212075"/>
            <a:ext cx="969819" cy="972632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CBC651-C404-B720-38B8-7B7C971CB533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C10179-C19D-EAD6-85D9-69CE999F14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58982" y="5207616"/>
            <a:ext cx="933018" cy="9419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42C45E-FDFD-1333-57D0-922201CB877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50476"/>
          <a:stretch/>
        </p:blipFill>
        <p:spPr>
          <a:xfrm>
            <a:off x="391420" y="5398206"/>
            <a:ext cx="2554846" cy="91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6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5171-C467-EA6E-6272-466C00F5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F787E-7505-E2FA-296C-59EB1827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6BC59B-84AC-9F2B-06A6-185B391E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4B206-D1CC-9BBB-019C-834256B0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473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1201A-B47D-3285-0478-7E9BD28E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B7E397-6133-9EEC-0AF9-4487A0CD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FD2BE-94F1-E449-6C41-F142415C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934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301B-222C-FA56-B002-FD20BCAE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9902E-657E-B399-6767-EB0BD0FA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D4297-1FB6-86E3-D512-6A627F144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53EB-679A-B13C-6E57-131B6B42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30B92-AED0-007D-E494-7E79E112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2B40D-1631-AF8C-81ED-A9D9025B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915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66BB-3EC2-D0B2-A68A-3EBE7799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5F486-379F-F3B9-DEB3-1EDFD6C3B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D915-6B4C-7AFE-122B-99607D9A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6322F-E89D-E431-0AD4-4B6048BA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A6C14-56CE-AC9A-27B8-F0AC89F1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9AF03-05D8-8E86-D753-6B811ED9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7747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30C0E-A150-FC43-E64B-4A3B5445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EDCC0-12BE-F9B9-2CCA-DB0BD2192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A4D36-576D-60EB-A4F1-A9CECDE9A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D607-FCA0-A44A-9EFD-D91532FF0F11}" type="datetimeFigureOut">
              <a:rPr lang="en-GR" smtClean="0"/>
              <a:t>6/4/24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F8F5D-4110-EAE2-E923-FB66CFB23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B04E-97F9-F100-96A8-1C8BC5F79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638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978FF7-0393-3011-9447-2A59FEFDD616}"/>
              </a:ext>
            </a:extLst>
          </p:cNvPr>
          <p:cNvSpPr txBox="1"/>
          <p:nvPr/>
        </p:nvSpPr>
        <p:spPr>
          <a:xfrm>
            <a:off x="5049078" y="1729061"/>
            <a:ext cx="6948063" cy="4203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Chambre de Commerce &amp;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d’Industrie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 France 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Grèce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 &amp;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 </a:t>
            </a:r>
            <a:r>
              <a:rPr lang="en-GB" b="1" dirty="0" err="1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Comité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 Fiscal</a:t>
            </a:r>
            <a:endParaRPr lang="el-GR" b="1" dirty="0">
              <a:solidFill>
                <a:schemeClr val="accent1">
                  <a:lumMod val="75000"/>
                </a:schemeClr>
              </a:solidFill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WEBINA</a:t>
            </a:r>
            <a:r>
              <a:rPr lang="el-GR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Ι</a:t>
            </a:r>
            <a:r>
              <a:rPr lang="en-GB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R</a:t>
            </a:r>
            <a:r>
              <a:rPr lang="el-GR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Ε</a:t>
            </a:r>
            <a:r>
              <a:rPr lang="en-GB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 FISCAL</a:t>
            </a:r>
            <a:endParaRPr lang="el-GR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Δευτέρα, 8 Απριλίου 2024</a:t>
            </a:r>
          </a:p>
          <a:p>
            <a:pPr algn="ctr">
              <a:lnSpc>
                <a:spcPct val="150000"/>
              </a:lnSpc>
            </a:pPr>
            <a:endParaRPr lang="el-GR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ΝΕΑ ΣΥΜΒΑΣΗ ΑΠΟΦΥΓΗΣ ΔΙΠΛΗΣ ΦΟΡΟΛΟΓΙΑΣ</a:t>
            </a:r>
          </a:p>
          <a:p>
            <a:pPr algn="ctr">
              <a:lnSpc>
                <a:spcPct val="150000"/>
              </a:lnSpc>
            </a:pPr>
            <a:r>
              <a:rPr lang="el-GR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ΕΛΛΑΔΑΣ – ΓΑΛΛΙΑΣ: </a:t>
            </a:r>
          </a:p>
          <a:p>
            <a:pPr algn="ctr">
              <a:lnSpc>
                <a:spcPct val="150000"/>
              </a:lnSpc>
            </a:pPr>
            <a:r>
              <a:rPr lang="el-GR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Noto Sans" panose="020B0502040504020204" pitchFamily="34" charset="0"/>
              </a:rPr>
              <a:t>ΤΙ ΑΛΛΑΖΕΙ – ΝΕΕΣ ΠΡΟΒΛΕΨΕΙΣ</a:t>
            </a:r>
          </a:p>
          <a:p>
            <a:pPr>
              <a:lnSpc>
                <a:spcPct val="150000"/>
              </a:lnSpc>
            </a:pPr>
            <a:endParaRPr lang="el-GR" b="1" dirty="0">
              <a:solidFill>
                <a:schemeClr val="accent1">
                  <a:lumMod val="75000"/>
                </a:schemeClr>
              </a:solidFill>
              <a:latin typeface="Noto Sans" panose="020B0502040504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Κατερίνα </a:t>
            </a:r>
            <a:r>
              <a:rPr lang="el-GR" b="1" dirty="0" err="1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Πέρρου</a:t>
            </a:r>
            <a:r>
              <a:rPr lang="el-GR" b="1" dirty="0">
                <a:solidFill>
                  <a:schemeClr val="accent1">
                    <a:lumMod val="75000"/>
                  </a:schemeClr>
                </a:solidFill>
                <a:latin typeface="Noto Sans" panose="020B0502040504020204" pitchFamily="34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EB9BE13-F741-87CF-B8CE-E2BCCDBCE8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891617" y="0"/>
            <a:ext cx="3105524" cy="2252599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89FF9F0E-18C3-CC46-0ECF-E993C8EF650B}"/>
              </a:ext>
            </a:extLst>
          </p:cNvPr>
          <p:cNvGrpSpPr/>
          <p:nvPr/>
        </p:nvGrpSpPr>
        <p:grpSpPr>
          <a:xfrm>
            <a:off x="0" y="0"/>
            <a:ext cx="5895217" cy="6858003"/>
            <a:chOff x="-2" y="-2"/>
            <a:chExt cx="5895217" cy="685800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125D00-2738-7A73-FF95-A7D0C8F87BA3}"/>
                </a:ext>
              </a:extLst>
            </p:cNvPr>
            <p:cNvSpPr/>
            <p:nvPr/>
          </p:nvSpPr>
          <p:spPr>
            <a:xfrm>
              <a:off x="1270055" y="-2"/>
              <a:ext cx="3706574" cy="6023707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89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40FB139-728C-16A2-AF44-871FB3700809}"/>
                </a:ext>
              </a:extLst>
            </p:cNvPr>
            <p:cNvSpPr/>
            <p:nvPr/>
          </p:nvSpPr>
          <p:spPr>
            <a:xfrm rot="5400000">
              <a:off x="-641155" y="3525031"/>
              <a:ext cx="3974123" cy="2691818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1593F6F-9A45-C9EC-DE73-ADE96CCB02B1}"/>
                </a:ext>
              </a:extLst>
            </p:cNvPr>
            <p:cNvSpPr/>
            <p:nvPr/>
          </p:nvSpPr>
          <p:spPr>
            <a:xfrm>
              <a:off x="2691816" y="6023705"/>
              <a:ext cx="3203399" cy="3634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63EBE31-DA69-4BA9-38B2-1E6408C56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818" y="3738894"/>
            <a:ext cx="2284813" cy="228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8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n-US" dirty="0" err="1"/>
              <a:t>Έ</a:t>
            </a:r>
            <a:r>
              <a:rPr lang="el-GR" dirty="0" err="1"/>
              <a:t>ννοια</a:t>
            </a:r>
            <a:r>
              <a:rPr lang="el-GR" dirty="0"/>
              <a:t> Μόνιμης Εγκατάστασης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>
                <a:solidFill>
                  <a:srgbClr val="FF0000"/>
                </a:solidFill>
                <a:sym typeface="Wingdings" pitchFamily="2" charset="2"/>
              </a:rPr>
              <a:t>Άρθρο 5§6 </a:t>
            </a:r>
            <a:r>
              <a:rPr lang="el-GR" dirty="0">
                <a:sym typeface="Wingdings" pitchFamily="2" charset="2"/>
              </a:rPr>
              <a:t> ανεξάρτητος αντιπρόσωπος περιορισμός έννοιας: </a:t>
            </a:r>
            <a:r>
              <a:rPr lang="el-GR" dirty="0"/>
              <a:t>όταν ένα πρόσωπο ενεργεί </a:t>
            </a:r>
            <a:r>
              <a:rPr lang="el-GR" dirty="0">
                <a:solidFill>
                  <a:srgbClr val="FF0000"/>
                </a:solidFill>
              </a:rPr>
              <a:t>αποκλειστικά ή σχεδόν αποκλειστικά</a:t>
            </a:r>
            <a:r>
              <a:rPr lang="el-GR" dirty="0"/>
              <a:t> (πωλήσεις &gt;90%) για λογαριασμό μίας ή περισσότερων επιχειρήσεων με τις οποίες </a:t>
            </a:r>
            <a:r>
              <a:rPr lang="el-GR" dirty="0">
                <a:solidFill>
                  <a:srgbClr val="FF0000"/>
                </a:solidFill>
              </a:rPr>
              <a:t>συνδέεται στενά</a:t>
            </a:r>
            <a:r>
              <a:rPr lang="el-GR" dirty="0"/>
              <a:t>, αυτό το πρόσωπο </a:t>
            </a:r>
            <a:r>
              <a:rPr lang="el-GR" dirty="0">
                <a:solidFill>
                  <a:srgbClr val="FF0000"/>
                </a:solidFill>
              </a:rPr>
              <a:t>δεν θεωρείται </a:t>
            </a:r>
            <a:r>
              <a:rPr lang="el-GR" dirty="0"/>
              <a:t>ανεξάρτητος αντιπρόσωπος </a:t>
            </a: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***</a:t>
            </a:r>
            <a:r>
              <a:rPr lang="el-GR" dirty="0"/>
              <a:t>«</a:t>
            </a:r>
            <a:r>
              <a:rPr lang="en-US" dirty="0" err="1"/>
              <a:t>Στ</a:t>
            </a:r>
            <a:r>
              <a:rPr lang="el-GR" dirty="0" err="1"/>
              <a:t>ενά</a:t>
            </a:r>
            <a:r>
              <a:rPr lang="el-GR" dirty="0"/>
              <a:t> συνδεδεμένα πρόσωπα» </a:t>
            </a:r>
            <a:r>
              <a:rPr lang="el-GR" dirty="0">
                <a:sym typeface="Wingdings" pitchFamily="2" charset="2"/>
              </a:rPr>
              <a:t> άρθρο 5§8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2483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Συνδεδεμένες επιχειρήσεις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>
                <a:solidFill>
                  <a:srgbClr val="FF0000"/>
                </a:solidFill>
                <a:sym typeface="Wingdings" pitchFamily="2" charset="2"/>
              </a:rPr>
              <a:t>Άρθρο 9 </a:t>
            </a:r>
            <a:r>
              <a:rPr lang="el-GR" dirty="0">
                <a:sym typeface="Wingdings" pitchFamily="2" charset="2"/>
              </a:rPr>
              <a:t> προστίθεται η παράγραφος 2  νομική βάση για προσαρμογές, έτσι ώστε να αποφεύγεται η διπλή φορολογία</a:t>
            </a:r>
          </a:p>
        </p:txBody>
      </p:sp>
    </p:spTree>
    <p:extLst>
      <p:ext uri="{BB962C8B-B14F-4D97-AF65-F5344CB8AC3E}">
        <p14:creationId xmlns:p14="http://schemas.microsoft.com/office/powerpoint/2010/main" val="3138055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Κέρδη επιχειρήσεων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>
                <a:solidFill>
                  <a:srgbClr val="FF0000"/>
                </a:solidFill>
                <a:sym typeface="Wingdings" pitchFamily="2" charset="2"/>
              </a:rPr>
              <a:t>Ελευθέρια επαγγέλματα </a:t>
            </a:r>
            <a:r>
              <a:rPr lang="el-GR" dirty="0">
                <a:sym typeface="Wingdings" pitchFamily="2" charset="2"/>
              </a:rPr>
              <a:t>(παλαιό άρθρο 16)  καταλαμβάνονται από το άρθρο 7 «κέρδη επιχειρήσεων»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8963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Ωφέλεια από κεφάλαιο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200" dirty="0">
                <a:sym typeface="Wingdings" pitchFamily="2" charset="2"/>
              </a:rPr>
              <a:t>Άρθρο 13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200" dirty="0">
                <a:sym typeface="Wingdings" pitchFamily="2" charset="2"/>
              </a:rPr>
              <a:t>Φορολογείται και στα </a:t>
            </a:r>
            <a:r>
              <a:rPr lang="el-GR" sz="2200" dirty="0">
                <a:solidFill>
                  <a:srgbClr val="FF0000"/>
                </a:solidFill>
                <a:sym typeface="Wingdings" pitchFamily="2" charset="2"/>
              </a:rPr>
              <a:t>ΔΥΟ ΚΡΑΤΗ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200" dirty="0">
                <a:sym typeface="Wingdings" pitchFamily="2" charset="2"/>
              </a:rPr>
              <a:t>Η εκποίηση </a:t>
            </a:r>
            <a:r>
              <a:rPr lang="el-GR" sz="2200" dirty="0">
                <a:solidFill>
                  <a:srgbClr val="FF0000"/>
                </a:solidFill>
                <a:sym typeface="Wingdings" pitchFamily="2" charset="2"/>
              </a:rPr>
              <a:t>ακίνητης</a:t>
            </a:r>
            <a:r>
              <a:rPr lang="el-GR" sz="2200" dirty="0">
                <a:sym typeface="Wingdings" pitchFamily="2" charset="2"/>
              </a:rPr>
              <a:t> περιουσίας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200" dirty="0">
                <a:sym typeface="Wingdings" pitchFamily="2" charset="2"/>
              </a:rPr>
              <a:t>Η ε</a:t>
            </a:r>
            <a:r>
              <a:rPr lang="el-GR" sz="2200" dirty="0"/>
              <a:t>κποίηση </a:t>
            </a:r>
            <a:r>
              <a:rPr lang="el-GR" sz="2200" dirty="0">
                <a:solidFill>
                  <a:srgbClr val="FF0000"/>
                </a:solidFill>
              </a:rPr>
              <a:t>μετοχών</a:t>
            </a:r>
            <a:r>
              <a:rPr lang="el-GR" sz="2200" dirty="0"/>
              <a:t>, δικαιωμάτων ή παρεμφερών συμμετοχών, όπως συμμετοχές σε προσωπική εταιρία ή </a:t>
            </a:r>
            <a:r>
              <a:rPr lang="el-GR" sz="2200" dirty="0" err="1"/>
              <a:t>εμπίστευμα</a:t>
            </a:r>
            <a:r>
              <a:rPr lang="el-GR" sz="2200" dirty="0"/>
              <a:t> (</a:t>
            </a:r>
            <a:r>
              <a:rPr lang="en-US" sz="2200" dirty="0"/>
              <a:t>trust</a:t>
            </a:r>
            <a:r>
              <a:rPr lang="el-GR" sz="2200" dirty="0"/>
              <a:t>), αν σε οποιαδήποτε χρονική στιγμή κατά τη διάρκεια των 365 ημερών που προηγούνται της εκποίησης η αξία αυτών &gt;50% προέρχεται </a:t>
            </a:r>
            <a:r>
              <a:rPr lang="el-GR" sz="2200" dirty="0">
                <a:solidFill>
                  <a:srgbClr val="FF0000"/>
                </a:solidFill>
              </a:rPr>
              <a:t>από ακίνητη περιουσία</a:t>
            </a:r>
            <a:endParaRPr lang="el-GR" sz="2200" dirty="0">
              <a:solidFill>
                <a:srgbClr val="FF0000"/>
              </a:solidFill>
              <a:sym typeface="Wingdings" pitchFamily="2" charset="2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200" dirty="0">
                <a:sym typeface="Wingdings" pitchFamily="2" charset="2"/>
              </a:rPr>
              <a:t>Η εκποίηση </a:t>
            </a:r>
            <a:r>
              <a:rPr lang="el-GR" sz="2200" dirty="0">
                <a:solidFill>
                  <a:srgbClr val="FF0000"/>
                </a:solidFill>
                <a:sym typeface="Wingdings" pitchFamily="2" charset="2"/>
              </a:rPr>
              <a:t>κινητής περιουσίας </a:t>
            </a:r>
            <a:r>
              <a:rPr lang="el-GR" sz="2200" dirty="0">
                <a:sym typeface="Wingdings" pitchFamily="2" charset="2"/>
              </a:rPr>
              <a:t>που ανήκει </a:t>
            </a:r>
            <a:r>
              <a:rPr lang="el-GR" sz="2200" dirty="0">
                <a:solidFill>
                  <a:srgbClr val="FF0000"/>
                </a:solidFill>
                <a:sym typeface="Wingdings" pitchFamily="2" charset="2"/>
              </a:rPr>
              <a:t>σε ΜΕ</a:t>
            </a:r>
            <a:r>
              <a:rPr lang="el-GR" sz="2200" dirty="0">
                <a:sym typeface="Wingdings" pitchFamily="2" charset="2"/>
              </a:rPr>
              <a:t>, και η εκποίηση </a:t>
            </a:r>
            <a:r>
              <a:rPr lang="el-GR" sz="2200" dirty="0">
                <a:solidFill>
                  <a:srgbClr val="FF0000"/>
                </a:solidFill>
                <a:sym typeface="Wingdings" pitchFamily="2" charset="2"/>
              </a:rPr>
              <a:t>της ΜΕ </a:t>
            </a:r>
          </a:p>
        </p:txBody>
      </p:sp>
    </p:spTree>
    <p:extLst>
      <p:ext uri="{BB962C8B-B14F-4D97-AF65-F5344CB8AC3E}">
        <p14:creationId xmlns:p14="http://schemas.microsoft.com/office/powerpoint/2010/main" val="330714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Ωφέλεια από κεφάλαιο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Άρθρο 13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Φορολογείται στο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κράτος σημαίας ή πραγματικής έδρας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Η εκποίηση περιουσίας ναυτιλιακής ή αεροπορικής επιχείρησης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Φορολογείται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ΜΟΝΟ </a:t>
            </a:r>
            <a:r>
              <a:rPr lang="el-GR" sz="2300" dirty="0">
                <a:sym typeface="Wingdings" pitchFamily="2" charset="2"/>
              </a:rPr>
              <a:t>στο κράτος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ΚΑΤΟΙΚΙΑΣ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Όλες οι άλλες περιπτώσεις</a:t>
            </a:r>
          </a:p>
        </p:txBody>
      </p:sp>
    </p:spTree>
    <p:extLst>
      <p:ext uri="{BB962C8B-B14F-4D97-AF65-F5344CB8AC3E}">
        <p14:creationId xmlns:p14="http://schemas.microsoft.com/office/powerpoint/2010/main" val="3095094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Ωφέλεια από κεφάλαιο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Άρθρο 13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Φορολογείται στο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κράτος σημαίας ή πραγματικής έδρας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Η εκποίηση περιουσίας ναυτιλιακής ή αεροπορικής επιχείρησης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Φορολογείται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ΜΟΝΟ </a:t>
            </a:r>
            <a:r>
              <a:rPr lang="el-GR" sz="2300" dirty="0">
                <a:sym typeface="Wingdings" pitchFamily="2" charset="2"/>
              </a:rPr>
              <a:t>στο κράτος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ΚΑΤΟΙΚΙΑΣ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Όλες οι άλλες περιπτώσεις</a:t>
            </a:r>
          </a:p>
        </p:txBody>
      </p:sp>
    </p:spTree>
    <p:extLst>
      <p:ext uri="{BB962C8B-B14F-4D97-AF65-F5344CB8AC3E}">
        <p14:creationId xmlns:p14="http://schemas.microsoft.com/office/powerpoint/2010/main" val="1607177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Μερίσματα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b="1" dirty="0">
                <a:sym typeface="Wingdings" pitchFamily="2" charset="2"/>
              </a:rPr>
              <a:t>Μηδενική παρακράτηση </a:t>
            </a:r>
            <a:r>
              <a:rPr lang="el-GR" sz="2300" dirty="0">
                <a:sym typeface="Wingdings" pitchFamily="2" charset="2"/>
              </a:rPr>
              <a:t>στα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μερίσματα</a:t>
            </a:r>
            <a:r>
              <a:rPr lang="el-GR" sz="2300" dirty="0">
                <a:sym typeface="Wingdings" pitchFamily="2" charset="2"/>
              </a:rPr>
              <a:t> αν ο πραγματικός δικαιούχος είναι ΕΤΑΙΡΕΙΑ κάτοικος </a:t>
            </a:r>
            <a:r>
              <a:rPr lang="el-GR" sz="2300" dirty="0" err="1">
                <a:sym typeface="Wingdings" pitchFamily="2" charset="2"/>
              </a:rPr>
              <a:t>αντισυμβαλλομένης</a:t>
            </a:r>
            <a:r>
              <a:rPr lang="el-GR" sz="2300" dirty="0">
                <a:sym typeface="Wingdings" pitchFamily="2" charset="2"/>
              </a:rPr>
              <a:t> που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κατέχει ΑΜΕΣΑ &gt;5% για 24 μήνες προ της καταβολής μερίσματος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l-GR" sz="2300" dirty="0">
                <a:sym typeface="Wingdings" pitchFamily="2" charset="2"/>
              </a:rPr>
              <a:t>Στην παλαιά σύμβαση δεν υπήρχε περιορισμός στην παρακράτηση στη χώρα πηγής, αλλά λόγω εφαρμογής της Οδηγίας μητρικών θυγατρικών, το κενό καλυπτόταν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Για τα ΦΠ και λοιπά ΝΠ η παρακράτηση μπορεί να είναι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ως 15%</a:t>
            </a:r>
          </a:p>
        </p:txBody>
      </p:sp>
    </p:spTree>
    <p:extLst>
      <p:ext uri="{BB962C8B-B14F-4D97-AF65-F5344CB8AC3E}">
        <p14:creationId xmlns:p14="http://schemas.microsoft.com/office/powerpoint/2010/main" val="259510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Τόκοι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Παρακράτηση</a:t>
            </a:r>
            <a:r>
              <a:rPr lang="el-GR" sz="2300" dirty="0">
                <a:sym typeface="Wingdings" pitchFamily="2" charset="2"/>
              </a:rPr>
              <a:t> στην πηγή (πραγματικό δικαιούχος)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ως 5%</a:t>
            </a:r>
            <a:r>
              <a:rPr lang="el-GR" sz="2300" dirty="0">
                <a:sym typeface="Wingdings" pitchFamily="2" charset="2"/>
              </a:rPr>
              <a:t> (ήταν ως 12%  για τη Γαλλία, ως 10% για την Ελλάδα)   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b="1" dirty="0">
                <a:sym typeface="Wingdings" pitchFamily="2" charset="2"/>
              </a:rPr>
              <a:t>Μηδενική παρακράτηση </a:t>
            </a:r>
            <a:r>
              <a:rPr lang="el-GR" sz="2300" dirty="0">
                <a:sym typeface="Wingdings" pitchFamily="2" charset="2"/>
              </a:rPr>
              <a:t>στους τόκους αν ο πραγματικός δικαιούχος κάτοικος </a:t>
            </a:r>
            <a:r>
              <a:rPr lang="el-GR" sz="2300" dirty="0" err="1">
                <a:sym typeface="Wingdings" pitchFamily="2" charset="2"/>
              </a:rPr>
              <a:t>αντισυμβαλλομένης</a:t>
            </a:r>
            <a:r>
              <a:rPr lang="el-GR" sz="2300" dirty="0">
                <a:sym typeface="Wingdings" pitchFamily="2" charset="2"/>
              </a:rPr>
              <a:t> </a:t>
            </a:r>
            <a:r>
              <a:rPr lang="el-GR" sz="2300" dirty="0">
                <a:solidFill>
                  <a:srgbClr val="FF0000"/>
                </a:solidFill>
                <a:sym typeface="Wingdings" pitchFamily="2" charset="2"/>
              </a:rPr>
              <a:t>και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Λήπτης ή καταβάλλων είναι το </a:t>
            </a:r>
            <a:r>
              <a:rPr lang="el-GR" sz="2300" b="1" dirty="0">
                <a:sym typeface="Wingdings" pitchFamily="2" charset="2"/>
              </a:rPr>
              <a:t>Κράτος ή η Κεντρική Τράπεζα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b="1" dirty="0">
                <a:sym typeface="Wingdings" pitchFamily="2" charset="2"/>
              </a:rPr>
              <a:t>Τραπεζικά</a:t>
            </a:r>
            <a:r>
              <a:rPr lang="el-GR" sz="2300" dirty="0">
                <a:sym typeface="Wingdings" pitchFamily="2" charset="2"/>
              </a:rPr>
              <a:t> δάνεια γενικά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>
                <a:sym typeface="Wingdings" pitchFamily="2" charset="2"/>
              </a:rPr>
              <a:t>Τόκοι από </a:t>
            </a:r>
            <a:r>
              <a:rPr lang="el-GR" sz="2300" b="1" dirty="0">
                <a:sym typeface="Wingdings" pitchFamily="2" charset="2"/>
              </a:rPr>
              <a:t>συναλλαγές επί πιστώσει </a:t>
            </a:r>
          </a:p>
        </p:txBody>
      </p:sp>
    </p:spTree>
    <p:extLst>
      <p:ext uri="{BB962C8B-B14F-4D97-AF65-F5344CB8AC3E}">
        <p14:creationId xmlns:p14="http://schemas.microsoft.com/office/powerpoint/2010/main" val="11648852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>
            <a:normAutofit/>
          </a:bodyPr>
          <a:lstStyle/>
          <a:p>
            <a:r>
              <a:rPr lang="el-GR" dirty="0"/>
              <a:t>Οργανισμοί Συλλογικών Επενδύσεων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Ένας οργανισμός συλλογικών επενδύσεων που είναι </a:t>
            </a:r>
            <a:r>
              <a:rPr lang="el-GR" sz="2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εγκατεστημένος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σε ένα Συμβαλλόμενο Κράτος, και </a:t>
            </a:r>
            <a:r>
              <a:rPr lang="el-GR" sz="2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εξομοιώνεται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σύμφωνα με την εσωτερική νομοθεσία του άλλου Συμβαλλόμενου Κράτους με οργανισμό συλλογικών επενδύσεων, </a:t>
            </a:r>
            <a:r>
              <a:rPr lang="el-GR" sz="2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δικαιούται τα προνόμια που προβλέπονται στις διατάξεις των Άρθρων 10 και 11 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για το μέρος του εισοδήματος που αντιστοιχεί στα δικαιώματα επί κεφαλαίων τα οποία κατέχουν πρόσωπα που είναι </a:t>
            </a:r>
            <a:r>
              <a:rPr lang="el-GR" sz="2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κάτοικοι οποιουδήποτε από τα Συμβαλλόμενα Κράτη 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ή </a:t>
            </a:r>
            <a:r>
              <a:rPr lang="el-GR" sz="22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πρόσωπα που είναι κάτοικοι οποιουδήποτε άλλου Κράτους 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το οποίο το Συμβαλλόμενο Κράτος όπου αποκτήθηκαν μερίσματα ή τόκοι έχει συνάψει συμφωνία διοικητικής συνδρομής με σκοπό την πρόληψη της φοροδιαφυγής και της </a:t>
            </a:r>
            <a:r>
              <a:rPr lang="el-GR" sz="22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φοροαποφυγής</a:t>
            </a:r>
            <a:r>
              <a:rPr lang="el-G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119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Δικαιώματα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b="1" dirty="0">
                <a:sym typeface="Wingdings" pitchFamily="2" charset="2"/>
              </a:rPr>
              <a:t>Διατηρήθηκε η ρύθμιση της παλαιάς Σύμβασης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b="1" dirty="0">
                <a:sym typeface="Wingdings" pitchFamily="2" charset="2"/>
              </a:rPr>
              <a:t>Ως</a:t>
            </a:r>
            <a:r>
              <a:rPr lang="el-GR" sz="2300" b="1" dirty="0">
                <a:solidFill>
                  <a:srgbClr val="FF0000"/>
                </a:solidFill>
                <a:sym typeface="Wingdings" pitchFamily="2" charset="2"/>
              </a:rPr>
              <a:t> 5%</a:t>
            </a:r>
            <a:r>
              <a:rPr lang="el-GR" sz="2300" b="1" dirty="0">
                <a:sym typeface="Wingdings" pitchFamily="2" charset="2"/>
              </a:rPr>
              <a:t> παρακράτηση στην πηγή (πραγματικός δικαιούχος)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b="1" dirty="0">
                <a:solidFill>
                  <a:srgbClr val="FF0000"/>
                </a:solidFill>
                <a:sym typeface="Wingdings" pitchFamily="2" charset="2"/>
              </a:rPr>
              <a:t>Αφαιρέθηκαν από τον ορισμό </a:t>
            </a:r>
            <a:r>
              <a:rPr lang="el-GR" sz="2300" b="1" dirty="0">
                <a:sym typeface="Wingdings" pitchFamily="2" charset="2"/>
              </a:rPr>
              <a:t>οι αμοιβές για «</a:t>
            </a:r>
            <a:r>
              <a:rPr lang="el-GR" sz="2300" b="1" dirty="0"/>
              <a:t>χρήση ή δικαίωμα χρήσης βιομηχανικού, εμπορικού ή επιστημονικού εξοπλισμού»</a:t>
            </a:r>
            <a:endParaRPr lang="el-GR" sz="2300" b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3737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GR" dirty="0"/>
              <a:t>1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4923295" cy="1363141"/>
          </a:xfrm>
        </p:spPr>
        <p:txBody>
          <a:bodyPr/>
          <a:lstStyle/>
          <a:p>
            <a:r>
              <a:rPr lang="el-GR" dirty="0"/>
              <a:t>Πεδίο εφαρμογής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103195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US" dirty="0"/>
              <a:t>3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4923295" cy="1363141"/>
          </a:xfrm>
        </p:spPr>
        <p:txBody>
          <a:bodyPr/>
          <a:lstStyle/>
          <a:p>
            <a:r>
              <a:rPr lang="el-GR" dirty="0"/>
              <a:t>Διαδικαστικές ρυθμίσεις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616834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Εξάλειψη Διπλής Φορολογίας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b="1" dirty="0">
                <a:sym typeface="Wingdings" pitchFamily="2" charset="2"/>
              </a:rPr>
              <a:t>Εξάλειψη διπλής φορολογίας στην Ελλάδα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>
                <a:sym typeface="Wingdings" pitchFamily="2" charset="2"/>
              </a:rPr>
              <a:t>Συνήθης πίστωση 	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>
                <a:sym typeface="Wingdings" pitchFamily="2" charset="2"/>
              </a:rPr>
              <a:t>Εξαίρεση με προοδευτικότητα </a:t>
            </a:r>
          </a:p>
        </p:txBody>
      </p:sp>
    </p:spTree>
    <p:extLst>
      <p:ext uri="{BB962C8B-B14F-4D97-AF65-F5344CB8AC3E}">
        <p14:creationId xmlns:p14="http://schemas.microsoft.com/office/powerpoint/2010/main" val="3424755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Πιστοποιητικό Φορολογικής Κατοικίας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Άρθρο 28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Προκειμένου να λάβουν σε ένα Συμβαλλόμενο Κράτος 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προνόμια που προβλέπονται </a:t>
            </a:r>
            <a:r>
              <a:rPr lang="el-G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στα Άρθρα 10, 11 και 12, 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 κάτοικοι του άλλου Συμβαλλόμενου Κράτους πρέπει να προσκομίσουν </a:t>
            </a:r>
            <a:r>
              <a:rPr lang="el-GR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δεόντως επικυρωμένο πιστοποιητικό φορολογικής κατοικία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ς από τη φορολογική διοίκηση αυτού του άλλου Κράτους, εκτός αν οι αρμόδιες αρχές συμφωνήσουν διαφορετικά.  </a:t>
            </a:r>
            <a:endParaRPr lang="el-GR" sz="2400" b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157313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l-GR" dirty="0"/>
              <a:t>Επίλυση Διαφορών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182757"/>
            <a:ext cx="11131826" cy="4477371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Άρθρο 23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Διαδικασία Αμοιβαίου Διακανονισμού 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 </a:t>
            </a:r>
            <a:r>
              <a:rPr lang="el-GR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τριετής προθεσμία 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υποβολής αίτησης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Τριετής προθεσμία </a:t>
            </a:r>
            <a:r>
              <a:rPr lang="el-GR" sz="2400" dirty="0">
                <a:latin typeface="Arial" panose="020B0604020202020204" pitchFamily="34" charset="0"/>
                <a:ea typeface="Calibri" panose="020F0502020204030204" pitchFamily="34" charset="0"/>
                <a:sym typeface="Wingdings" pitchFamily="2" charset="2"/>
              </a:rPr>
              <a:t>στις Αρμόδιες Αρχές να καταλήξουν σε συμφωνία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b="1" dirty="0">
                <a:latin typeface="Arial" panose="020B0604020202020204" pitchFamily="34" charset="0"/>
                <a:sym typeface="Wingdings" pitchFamily="2" charset="2"/>
              </a:rPr>
              <a:t>Παραπομπή σε «διαιτησία» με αίτηση φορολογούμενου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400" dirty="0">
                <a:latin typeface="Arial" panose="020B0604020202020204" pitchFamily="34" charset="0"/>
                <a:sym typeface="Wingdings" pitchFamily="2" charset="2"/>
              </a:rPr>
              <a:t>Αλληλεπίδραση με Σύμβαση Διαιτησίας της ΕΕ και με Οδηγία Επίλυσης Διαφορών της ΕΕ</a:t>
            </a:r>
            <a:endParaRPr lang="el-GR" sz="2400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30396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12">
            <a:extLst>
              <a:ext uri="{FF2B5EF4-FFF2-40B4-BE49-F238E27FC236}">
                <a16:creationId xmlns:a16="http://schemas.microsoft.com/office/drawing/2014/main" id="{0CADA15D-1811-FB9B-D4CC-D05CEF141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2365" y="2303790"/>
            <a:ext cx="3190461" cy="1363141"/>
          </a:xfrm>
        </p:spPr>
        <p:txBody>
          <a:bodyPr anchor="ctr">
            <a:normAutofit/>
          </a:bodyPr>
          <a:lstStyle/>
          <a:p>
            <a:r>
              <a:rPr lang="el-GR" sz="4000" b="1" dirty="0"/>
              <a:t>Ευχαριστώ!</a:t>
            </a:r>
            <a:endParaRPr lang="en-GB" sz="4000" b="1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D83D515-BF29-DD72-2CA3-74486E3BD5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678910" y="3666931"/>
            <a:ext cx="2834175" cy="2055775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9DFA4ABD-5068-050E-08E0-1A7587B0F9E5}"/>
              </a:ext>
            </a:extLst>
          </p:cNvPr>
          <p:cNvSpPr/>
          <p:nvPr/>
        </p:nvSpPr>
        <p:spPr>
          <a:xfrm rot="5400000">
            <a:off x="9670730" y="754348"/>
            <a:ext cx="650932" cy="4391608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0FDF182-1D90-F161-D4F5-644E1765A83E}"/>
              </a:ext>
            </a:extLst>
          </p:cNvPr>
          <p:cNvSpPr/>
          <p:nvPr/>
        </p:nvSpPr>
        <p:spPr>
          <a:xfrm rot="16200000">
            <a:off x="1734106" y="890580"/>
            <a:ext cx="650932" cy="4119146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0863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8"/>
            <a:ext cx="10515600" cy="1013792"/>
          </a:xfrm>
        </p:spPr>
        <p:txBody>
          <a:bodyPr/>
          <a:lstStyle/>
          <a:p>
            <a:pPr algn="ctr"/>
            <a:r>
              <a:rPr lang="el-GR" dirty="0"/>
              <a:t>Πεδίο Εφαρμογής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417392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/>
              <a:t> Νόμος 4984/2022 (Α’ 202/25-10-2022)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/>
              <a:t> Θέση σε ισχύ: 30/12/2023 </a:t>
            </a:r>
            <a:r>
              <a:rPr lang="el-GR" sz="2300" dirty="0">
                <a:sym typeface="Wingdings" pitchFamily="2" charset="2"/>
              </a:rPr>
              <a:t> Βλ. και άρθρο 29 </a:t>
            </a:r>
            <a:endParaRPr lang="el-GR" sz="2300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300" dirty="0"/>
              <a:t> Από τη θέση σε ισχύ της Σύμβασης, παύει να ισχύει η «</a:t>
            </a:r>
            <a:r>
              <a:rPr lang="el-GR" sz="2300" dirty="0" err="1"/>
              <a:t>Σύμβασις</a:t>
            </a:r>
            <a:r>
              <a:rPr lang="el-GR" sz="2300" dirty="0"/>
              <a:t> μεταξύ της Ελλάδος και της Γαλλίας αποσκοπούσα την αποφυγήν της διπλής φορολογίας και την </a:t>
            </a:r>
            <a:r>
              <a:rPr lang="el-GR" sz="2300" dirty="0" err="1"/>
              <a:t>θέσπισιν</a:t>
            </a:r>
            <a:r>
              <a:rPr lang="el-GR" sz="2300" dirty="0"/>
              <a:t> κανόνων αμοιβαίας διοικητικής επικουρίας εν </a:t>
            </a:r>
            <a:r>
              <a:rPr lang="el-GR" sz="2300" dirty="0" err="1"/>
              <a:t>σχέσει</a:t>
            </a:r>
            <a:r>
              <a:rPr lang="el-GR" sz="2300" dirty="0"/>
              <a:t> προς τον </a:t>
            </a:r>
            <a:r>
              <a:rPr lang="el-GR" sz="2300" dirty="0" err="1"/>
              <a:t>φόρον</a:t>
            </a:r>
            <a:r>
              <a:rPr lang="el-GR" sz="2300" dirty="0"/>
              <a:t> επί του εισοδήματος», η οποία υπεγράφη στην Αθήνα, στις 21 Αυγούστου 1963 και το κυρωτικό αυτής νομοθετικό διάταγμα 4386/1964 (Α' 192) καταργείται.</a:t>
            </a:r>
          </a:p>
        </p:txBody>
      </p:sp>
    </p:spTree>
    <p:extLst>
      <p:ext uri="{BB962C8B-B14F-4D97-AF65-F5344CB8AC3E}">
        <p14:creationId xmlns:p14="http://schemas.microsoft.com/office/powerpoint/2010/main" val="263068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8"/>
            <a:ext cx="10515600" cy="1013792"/>
          </a:xfrm>
        </p:spPr>
        <p:txBody>
          <a:bodyPr/>
          <a:lstStyle/>
          <a:p>
            <a:pPr algn="ctr"/>
            <a:r>
              <a:rPr lang="el-GR" dirty="0"/>
              <a:t>Πεδίο Εφαρμογής – Θέση σε ισχύ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09"/>
            <a:ext cx="10515600" cy="4417392"/>
          </a:xfrm>
        </p:spPr>
        <p:txBody>
          <a:bodyPr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Άρθρο 29 -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Οι διατάξεις της νέας ΣΑΔΦ εφαρμόζονται :</a:t>
            </a:r>
            <a:endParaRPr lang="en-GR" sz="23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889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α) αναφορικά με φόρους εισοδήματος που </a:t>
            </a:r>
            <a:r>
              <a:rPr lang="el-GR" sz="2300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παρακρατούνται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 στην πηγή για ποσά που καταβάλλονται ή πιστώνονται, όταν </a:t>
            </a:r>
            <a:r>
              <a:rPr lang="el-GR" sz="2300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η γενεσιουργός αιτία του φόρου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επέρχεται </a:t>
            </a:r>
            <a:r>
              <a:rPr lang="el-GR" sz="23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μετά το ημερολογιακό έτος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κατά το οποίο τίθεται σε ισχύ η παρούσα Σύμβαση· και  </a:t>
            </a:r>
            <a:endParaRPr lang="en-GR" sz="23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889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β) αναφορικά με φόρους εισοδήματος που </a:t>
            </a:r>
            <a:r>
              <a:rPr lang="el-GR" sz="23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δεν </a:t>
            </a:r>
            <a:r>
              <a:rPr lang="el-GR" sz="2300" dirty="0" err="1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παρακρατούνται</a:t>
            </a:r>
            <a:r>
              <a:rPr lang="el-GR" sz="23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στην πηγή, για φόρους που επιβάλλονται, ανάλογα με την περίπτωση, αναφορικά με οποιοδήποτε </a:t>
            </a:r>
            <a:r>
              <a:rPr lang="el-GR" sz="23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ημερολογιακό έτος ή φορολογικό έτος ή λογιστική περίοδο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που </a:t>
            </a:r>
            <a:r>
              <a:rPr lang="el-GR" sz="2300" b="1" dirty="0">
                <a:latin typeface="Arial" panose="020B0604020202020204" pitchFamily="34" charset="0"/>
                <a:cs typeface="Times New Roman" panose="02020603050405020304" pitchFamily="18" charset="0"/>
              </a:rPr>
              <a:t>αρχίζει μετά το ημερολογιακό έτος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κατά το οποίο τίθεται σε ισχύ η Σύμβαση.  </a:t>
            </a:r>
            <a:endParaRPr lang="en-GR" sz="23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16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8"/>
            <a:ext cx="10515600" cy="1013792"/>
          </a:xfrm>
        </p:spPr>
        <p:txBody>
          <a:bodyPr/>
          <a:lstStyle/>
          <a:p>
            <a:pPr algn="ctr"/>
            <a:r>
              <a:rPr lang="el-GR" dirty="0"/>
              <a:t>Πεδίο Εφαρμογής – Θέση σε ισχύ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3304"/>
            <a:ext cx="10515600" cy="4596297"/>
          </a:xfrm>
        </p:spPr>
        <p:txBody>
          <a:bodyPr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Άρθρο 29 -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Οι διατάξεις εφαρμόζονται :</a:t>
            </a:r>
            <a:endParaRPr lang="en-GR" sz="23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8895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γ) αναφορικά με </a:t>
            </a:r>
            <a:r>
              <a:rPr lang="el-GR" sz="23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άλλους φόρους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για την επιβολή φόρου όταν </a:t>
            </a:r>
            <a:r>
              <a:rPr lang="el-GR" sz="23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η γενεσιουργός αιτία επιβολής του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 θα επέλθει </a:t>
            </a:r>
            <a:r>
              <a:rPr lang="el-GR" sz="2300" b="1" dirty="0">
                <a:latin typeface="Arial" panose="020B0604020202020204" pitchFamily="34" charset="0"/>
                <a:cs typeface="Times New Roman" panose="02020603050405020304" pitchFamily="18" charset="0"/>
              </a:rPr>
              <a:t>μετά το ημερολογιακό έτος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κατά το οποίο τίθεται σε ισχύ η Σύμβαση.</a:t>
            </a:r>
          </a:p>
          <a:p>
            <a:pPr marL="391795" indent="-342900"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Ειδική ρύθμιση για ορισμένα ΦΠ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l-GR" sz="2300" dirty="0" err="1">
                <a:latin typeface="Arial" panose="020B0604020202020204" pitchFamily="34" charset="0"/>
                <a:cs typeface="Times New Roman" panose="02020603050405020304" pitchFamily="18" charset="0"/>
              </a:rPr>
              <a:t>Πρωτόκολο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 (παρ. 6): </a:t>
            </a: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Ανεξάρτητα από το άρθρο 29§2, οι διατάξεις των παραγράφων 1 και 2 του άρθρου 18 εφαρμόζονται, κατόπιν αιτήματος, υπέρ κατοίκων της Ελλάδας ή της Γαλλίας, με την αντίστοιχη μέθοδο εξάλειψης της διπλής φορολογίας που προβλέπεται στο άρθρο 21, </a:t>
            </a:r>
            <a:r>
              <a:rPr lang="el-GR" sz="23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για φορολογικά έτη που αρχίζουν την ή μετά την 1η Ιανουαρίου 2015</a:t>
            </a:r>
            <a:endParaRPr lang="en-GR" sz="23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664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8"/>
            <a:ext cx="10515600" cy="90998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Πεδίο Εφαρμογής – Αποφυγή κατάχρησης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3304"/>
            <a:ext cx="10515600" cy="4596297"/>
          </a:xfrm>
        </p:spPr>
        <p:txBody>
          <a:bodyPr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Άρθρο 27 -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ΑΡΝΗΣΗ ΠΑΡΟΧΗΣ ΤΩΝ ΠΡΟΝΟΜΙΩΝ ΤΗΣ ΣΥΜΒΑΣΗΣ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Ανεξάρτητα από τις λοιπές διατάξεις της παρούσας Σύμβασης, ένα </a:t>
            </a:r>
            <a:r>
              <a:rPr lang="el-GR" sz="2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προνόμιο</a:t>
            </a: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σύμφωνα με την παρούσα Σύμβαση </a:t>
            </a:r>
            <a:r>
              <a:rPr lang="el-GR" sz="2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δεν χορηγείται </a:t>
            </a: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αναφορικά με στοιχείο εισοδήματος, </a:t>
            </a:r>
            <a:r>
              <a:rPr lang="el-GR" sz="2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 εύλογα συνάγεται </a:t>
            </a: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συμπέρασμα, λαμβάνοντας υπόψη όλα τα συναφή γεγονότα και περιστάσεις, ότι η εξασφάλιση αυτού του προνομίου ήταν ένας από τους </a:t>
            </a:r>
            <a:r>
              <a:rPr lang="el-GR" sz="2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κύριους σκοπούς </a:t>
            </a: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οποιασδήποτε </a:t>
            </a:r>
            <a:r>
              <a:rPr lang="el-GR" sz="23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διευθέτησης ή συναλλαγής</a:t>
            </a: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η οποία είχε ως αποτέλεσμα αυτό το προνόμιο άμεσα ή έμμεσα, εκτός αν αποδεικνύεται ότι η χορήγηση αυτού του προνομίου σε αυτές τις περιστάσεις θα ήταν σύμφωνη με το αντικείμενο και το σκοπό των σχετικών διατάξεων της παρούσας Σύμβασης. </a:t>
            </a:r>
            <a:endParaRPr lang="en-GR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696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0D1C465-49DE-4551-A90D-DD33C015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8418"/>
            <a:ext cx="10515600" cy="90998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Πεδίο Εφαρμογής – Αποφυγή κατάχρησης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0F8145-9851-43C1-8559-668B83E71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3304"/>
            <a:ext cx="10515600" cy="4596297"/>
          </a:xfrm>
        </p:spPr>
        <p:txBody>
          <a:bodyPr anchor="ctr"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Άρθρο 27 -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ΑΡΝΗΣΗ ΠΑΡΟΧΗΣ ΤΩΝ ΠΡΟΝΟΜΙΩΝ ΤΗΣ ΣΥΜΒΑΣΗΣ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επιφύλαξη Γαλλίας για εφαρμογή και διάφορων διατάξεων εσωτερικής νομοθεσίας που προβλέπουν ειδικούς </a:t>
            </a:r>
            <a:r>
              <a:rPr lang="el-GR" sz="23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αντικαταχρηστικούς</a:t>
            </a:r>
            <a:r>
              <a:rPr lang="el-GR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κανόνες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el-GR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Βλ. Πρωτόκολλο </a:t>
            </a:r>
            <a:r>
              <a:rPr lang="el-GR" sz="23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Οι διατάξεις της Σύμβασης σε καμία περίπτωση δεν εμποδίζουν τη Γαλλία να εφαρμόζει τις διατάξεις των Άρθρων 123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bis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155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115 </a:t>
            </a:r>
            <a:r>
              <a:rPr lang="en-US" sz="2300" dirty="0" err="1">
                <a:latin typeface="Arial" panose="020B0604020202020204" pitchFamily="34" charset="0"/>
                <a:cs typeface="Times New Roman" panose="02020603050405020304" pitchFamily="18" charset="0"/>
              </a:rPr>
              <a:t>quinquies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209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B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, 212, 238 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A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 και 238-0 Α του γενικού φορολογικού κώδικα αυτής (“</a:t>
            </a:r>
            <a:r>
              <a:rPr lang="en-US" sz="2300" dirty="0">
                <a:latin typeface="Arial" panose="020B0604020202020204" pitchFamily="34" charset="0"/>
                <a:cs typeface="Times New Roman" panose="02020603050405020304" pitchFamily="18" charset="0"/>
              </a:rPr>
              <a:t>Code general des imp</a:t>
            </a:r>
            <a:r>
              <a:rPr lang="el-GR" sz="2300" dirty="0" err="1">
                <a:latin typeface="Arial" panose="020B0604020202020204" pitchFamily="34" charset="0"/>
                <a:cs typeface="Times New Roman" panose="02020603050405020304" pitchFamily="18" charset="0"/>
              </a:rPr>
              <a:t>ȏ</a:t>
            </a:r>
            <a:r>
              <a:rPr lang="en-US" sz="2300" dirty="0" err="1">
                <a:latin typeface="Arial" panose="020B0604020202020204" pitchFamily="34" charset="0"/>
                <a:cs typeface="Times New Roman" panose="02020603050405020304" pitchFamily="18" charset="0"/>
              </a:rPr>
              <a:t>ts</a:t>
            </a:r>
            <a:r>
              <a:rPr lang="el-GR" sz="2300" dirty="0">
                <a:latin typeface="Arial" panose="020B0604020202020204" pitchFamily="34" charset="0"/>
                <a:cs typeface="Times New Roman" panose="02020603050405020304" pitchFamily="18" charset="0"/>
              </a:rPr>
              <a:t>”), ή άλλες παρόμοιες διατάξεις που θα τροποποιούσαν ή θα αντικαθιστούσαν τις διατάξεις αυτών των άρθρων. </a:t>
            </a:r>
            <a:endParaRPr lang="en-GR" sz="23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883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US" dirty="0"/>
              <a:t>2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4923295" cy="136314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Φορολογία Επιχειρήσεων - Βασικές Ρυθμίσεις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651298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B773BD6-92B7-4FD8-93FA-8057D7B13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375065"/>
            <a:ext cx="10515600" cy="933726"/>
          </a:xfrm>
        </p:spPr>
        <p:txBody>
          <a:bodyPr/>
          <a:lstStyle/>
          <a:p>
            <a:r>
              <a:rPr lang="en-US" dirty="0" err="1"/>
              <a:t>Έ</a:t>
            </a:r>
            <a:r>
              <a:rPr lang="el-GR" dirty="0" err="1"/>
              <a:t>ννοια</a:t>
            </a:r>
            <a:r>
              <a:rPr lang="el-GR" dirty="0"/>
              <a:t> Μόνιμης Εγκατάστασης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C709F9-D838-45B4-A9F2-CAF576F16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2757"/>
            <a:ext cx="10515600" cy="4477371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/>
              <a:t> Υιοθετείται η ρύθμιση της Πρότυπης Σύμβασης 2017 </a:t>
            </a:r>
            <a:r>
              <a:rPr lang="el-GR" dirty="0">
                <a:sym typeface="Wingdings" pitchFamily="2" charset="2"/>
              </a:rPr>
              <a:t> διευρυμένος ορισμός της ΜΕ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>
                <a:solidFill>
                  <a:srgbClr val="FF0000"/>
                </a:solidFill>
                <a:sym typeface="Wingdings" pitchFamily="2" charset="2"/>
              </a:rPr>
              <a:t>Άρθρο 5§4.1 </a:t>
            </a:r>
            <a:r>
              <a:rPr lang="el-GR" dirty="0">
                <a:sym typeface="Wingdings" pitchFamily="2" charset="2"/>
              </a:rPr>
              <a:t> συμπληρωματικές λειτουργίες που αποτελούν μέρος ενιαίας επιχειρηματικής δραστηριότητας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>
                <a:solidFill>
                  <a:srgbClr val="FF0000"/>
                </a:solidFill>
                <a:sym typeface="Wingdings" pitchFamily="2" charset="2"/>
              </a:rPr>
              <a:t>Άρθρο 5§5 </a:t>
            </a:r>
            <a:r>
              <a:rPr lang="el-GR" dirty="0">
                <a:sym typeface="Wingdings" pitchFamily="2" charset="2"/>
              </a:rPr>
              <a:t> εξαρτημένος αντιπρόσωπος  χαμηλότερο κατώφλι («</a:t>
            </a:r>
            <a:r>
              <a:rPr lang="el-GR" dirty="0"/>
              <a:t>διαδραματίζει τον </a:t>
            </a:r>
            <a:r>
              <a:rPr lang="el-GR" dirty="0">
                <a:solidFill>
                  <a:srgbClr val="FF0000"/>
                </a:solidFill>
              </a:rPr>
              <a:t>κύριο ρόλο </a:t>
            </a:r>
            <a:r>
              <a:rPr lang="el-GR" dirty="0"/>
              <a:t>για τη σύναψη συμβάσεων που συνάπτονται σε </a:t>
            </a:r>
            <a:r>
              <a:rPr lang="el-GR" dirty="0">
                <a:solidFill>
                  <a:srgbClr val="FF0000"/>
                </a:solidFill>
              </a:rPr>
              <a:t>τακτική βάση χωρίς ουσιαστική τροποποίηση </a:t>
            </a:r>
            <a:r>
              <a:rPr lang="el-GR" dirty="0"/>
              <a:t>από την επιχείρηση»)</a:t>
            </a:r>
            <a:r>
              <a:rPr lang="el-GR" dirty="0">
                <a:sym typeface="Wingdings" pitchFamily="2" charset="2"/>
              </a:rPr>
              <a:t>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4805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ΑΑΔΕ colors">
      <a:dk1>
        <a:srgbClr val="112C63"/>
      </a:dk1>
      <a:lt1>
        <a:srgbClr val="FEFFFF"/>
      </a:lt1>
      <a:dk2>
        <a:srgbClr val="009FDF"/>
      </a:dk2>
      <a:lt2>
        <a:srgbClr val="E7E6E6"/>
      </a:lt2>
      <a:accent1>
        <a:srgbClr val="0C49BA"/>
      </a:accent1>
      <a:accent2>
        <a:srgbClr val="0C49BA"/>
      </a:accent2>
      <a:accent3>
        <a:srgbClr val="112C63"/>
      </a:accent3>
      <a:accent4>
        <a:srgbClr val="0B499F"/>
      </a:accent4>
      <a:accent5>
        <a:srgbClr val="009FDF"/>
      </a:accent5>
      <a:accent6>
        <a:srgbClr val="0C49BA"/>
      </a:accent6>
      <a:hlink>
        <a:srgbClr val="009FDF"/>
      </a:hlink>
      <a:folHlink>
        <a:srgbClr val="009F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DE_Branding_pptx_template1" id="{122AE4DF-B901-BB4F-A3E1-D424BD4A44FD}" vid="{586DC34A-5417-914C-B8AB-6E0C8C24F9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1213</Words>
  <Application>Microsoft Macintosh PowerPoint</Application>
  <PresentationFormat>Widescreen</PresentationFormat>
  <Paragraphs>93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Noto Sans</vt:lpstr>
      <vt:lpstr>Wingdings</vt:lpstr>
      <vt:lpstr>Office Theme</vt:lpstr>
      <vt:lpstr>PowerPoint Presentation</vt:lpstr>
      <vt:lpstr>1</vt:lpstr>
      <vt:lpstr>Πεδίο Εφαρμογής</vt:lpstr>
      <vt:lpstr>Πεδίο Εφαρμογής – Θέση σε ισχύ</vt:lpstr>
      <vt:lpstr>Πεδίο Εφαρμογής – Θέση σε ισχύ</vt:lpstr>
      <vt:lpstr>Πεδίο Εφαρμογής – Αποφυγή κατάχρησης </vt:lpstr>
      <vt:lpstr>Πεδίο Εφαρμογής – Αποφυγή κατάχρησης </vt:lpstr>
      <vt:lpstr>2</vt:lpstr>
      <vt:lpstr>Έννοια Μόνιμης Εγκατάστασης</vt:lpstr>
      <vt:lpstr>Έννοια Μόνιμης Εγκατάστασης</vt:lpstr>
      <vt:lpstr>Συνδεδεμένες επιχειρήσεις</vt:lpstr>
      <vt:lpstr>Κέρδη επιχειρήσεων</vt:lpstr>
      <vt:lpstr>Ωφέλεια από κεφάλαιο </vt:lpstr>
      <vt:lpstr>Ωφέλεια από κεφάλαιο </vt:lpstr>
      <vt:lpstr>Ωφέλεια από κεφάλαιο </vt:lpstr>
      <vt:lpstr>Μερίσματα</vt:lpstr>
      <vt:lpstr>Τόκοι</vt:lpstr>
      <vt:lpstr>Οργανισμοί Συλλογικών Επενδύσεων</vt:lpstr>
      <vt:lpstr>Δικαιώματα </vt:lpstr>
      <vt:lpstr>3</vt:lpstr>
      <vt:lpstr>Εξάλειψη Διπλής Φορολογίας </vt:lpstr>
      <vt:lpstr>Πιστοποιητικό Φορολογικής Κατοικίας</vt:lpstr>
      <vt:lpstr>Επίλυση Διαφορών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Myrto Zografaki</dc:creator>
  <cp:lastModifiedBy>Katerina Perrou</cp:lastModifiedBy>
  <cp:revision>43</cp:revision>
  <dcterms:created xsi:type="dcterms:W3CDTF">2023-02-16T11:30:03Z</dcterms:created>
  <dcterms:modified xsi:type="dcterms:W3CDTF">2024-04-07T10:26:20Z</dcterms:modified>
</cp:coreProperties>
</file>